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5"/>
    <p:sldMasterId id="2147483660" r:id="rId6"/>
  </p:sldMasterIdLst>
  <p:notesMasterIdLst>
    <p:notesMasterId r:id="rId21"/>
  </p:notesMasterIdLst>
  <p:sldIdLst>
    <p:sldId id="315" r:id="rId7"/>
    <p:sldId id="3643" r:id="rId8"/>
    <p:sldId id="3646" r:id="rId9"/>
    <p:sldId id="307" r:id="rId10"/>
    <p:sldId id="3649" r:id="rId11"/>
    <p:sldId id="310" r:id="rId12"/>
    <p:sldId id="3650" r:id="rId13"/>
    <p:sldId id="3645" r:id="rId14"/>
    <p:sldId id="314" r:id="rId15"/>
    <p:sldId id="290" r:id="rId16"/>
    <p:sldId id="3637" r:id="rId17"/>
    <p:sldId id="3638" r:id="rId18"/>
    <p:sldId id="3642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2FF"/>
    <a:srgbClr val="D7E1E6"/>
    <a:srgbClr val="DBE5F2"/>
    <a:srgbClr val="FFFFFF"/>
    <a:srgbClr val="D4EAF6"/>
    <a:srgbClr val="0E6D9E"/>
    <a:srgbClr val="154E84"/>
    <a:srgbClr val="073F75"/>
    <a:srgbClr val="464A87"/>
    <a:srgbClr val="60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0429" autoAdjust="0"/>
  </p:normalViewPr>
  <p:slideViewPr>
    <p:cSldViewPr snapToGrid="0" snapToObjects="1">
      <p:cViewPr varScale="1">
        <p:scale>
          <a:sx n="76" d="100"/>
          <a:sy n="76" d="100"/>
        </p:scale>
        <p:origin x="8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0934A-3805-8A4E-A172-BA35BC0C66B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D27EE-A69C-D248-B32E-49759DB4F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2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5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0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3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3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3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3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DELETE! This is an animated GIF. View in presentation mode to see logo animation. Or, you can copy it to any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D27EE-A69C-D248-B32E-49759DB4F1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1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5E4C-4338-2A4D-9198-7C8550F19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266" y="815545"/>
            <a:ext cx="5840627" cy="1655801"/>
          </a:xfrm>
        </p:spPr>
        <p:txBody>
          <a:bodyPr anchor="b">
            <a:noAutofit/>
          </a:bodyPr>
          <a:lstStyle>
            <a:lvl1pPr algn="ctr">
              <a:defRPr sz="6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F3155-FB0B-0B44-9FC3-C491F3E5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265" y="2601119"/>
            <a:ext cx="5840628" cy="827881"/>
          </a:xfrm>
        </p:spPr>
        <p:txBody>
          <a:bodyPr/>
          <a:lstStyle>
            <a:lvl1pPr marL="0" indent="0" algn="ctr">
              <a:buNone/>
              <a:defRPr sz="2400"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C39AA-9752-4425-92BB-98EC42498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5410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1BCB3-06D2-416B-8891-79EED38E4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438" y="4121760"/>
            <a:ext cx="6674247" cy="23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7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2D90-958A-9F4A-88EF-56F41689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4BADB-FA71-9643-A0FC-AAB022C51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99873"/>
          </a:xfrm>
        </p:spPr>
        <p:txBody>
          <a:bodyPr/>
          <a:lstStyle>
            <a:lvl1pPr>
              <a:defRPr sz="3200">
                <a:latin typeface="Arial Nova" panose="020B0504020202020204" pitchFamily="34" charset="0"/>
              </a:defRPr>
            </a:lvl1pPr>
            <a:lvl2pPr>
              <a:defRPr sz="2800">
                <a:latin typeface="Arial Nova" panose="020B0504020202020204" pitchFamily="34" charset="0"/>
              </a:defRPr>
            </a:lvl2pPr>
            <a:lvl3pPr>
              <a:defRPr sz="2400">
                <a:latin typeface="Arial Nova" panose="020B0504020202020204" pitchFamily="34" charset="0"/>
              </a:defRPr>
            </a:lvl3pPr>
            <a:lvl4pPr>
              <a:defRPr sz="2000">
                <a:latin typeface="Arial Nova" panose="020B0504020202020204" pitchFamily="34" charset="0"/>
              </a:defRPr>
            </a:lvl4pPr>
            <a:lvl5pPr>
              <a:defRPr sz="1800">
                <a:latin typeface="Arial Nova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3B571-9ED0-9B4F-879D-0570C9EEA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5699"/>
          </a:xfrm>
        </p:spPr>
        <p:txBody>
          <a:bodyPr/>
          <a:lstStyle>
            <a:lvl1pPr marL="0" indent="0">
              <a:buNone/>
              <a:defRPr sz="1600"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896226-A267-4DFD-8F1E-1682A90DC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62537" cy="1600200"/>
          </a:xfrm>
        </p:spPr>
        <p:txBody>
          <a:bodyPr anchor="b"/>
          <a:lstStyle>
            <a:lvl1pPr>
              <a:defRPr sz="3200"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29462" y="0"/>
            <a:ext cx="506253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62537" cy="36298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913E2-5E96-45ED-A826-45A2FF0A7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153" y="4329113"/>
            <a:ext cx="3660946" cy="1229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913E2-5E96-45ED-A826-45A2FF0A7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17E99B8-35BB-44E4-8665-B5883561436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244014" y="4329113"/>
            <a:ext cx="3660946" cy="1229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CF01FF-7E27-465D-A777-7E5BFEB89D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143875" y="4329113"/>
            <a:ext cx="3660946" cy="1229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610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62537" cy="1128713"/>
          </a:xfrm>
        </p:spPr>
        <p:txBody>
          <a:bodyPr anchor="b"/>
          <a:lstStyle>
            <a:lvl1pPr>
              <a:defRPr sz="3200"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3787" y="342032"/>
            <a:ext cx="4248149" cy="201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14500"/>
            <a:ext cx="5062537" cy="3972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913E2-5E96-45ED-A826-45A2FF0A7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33B326-82B2-495F-9FF6-7BCE2DA57A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3787" y="2471305"/>
            <a:ext cx="4248149" cy="201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CC9892-3B08-42C6-B4E4-6BC9EAC961B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43787" y="4600578"/>
            <a:ext cx="4248149" cy="201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397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603750" cy="1128713"/>
          </a:xfrm>
        </p:spPr>
        <p:txBody>
          <a:bodyPr anchor="b"/>
          <a:lstStyle>
            <a:lvl1pPr>
              <a:defRPr sz="3200"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086841" y="342031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14500"/>
            <a:ext cx="4603750" cy="3972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913E2-5E96-45ED-A826-45A2FF0A7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33B326-82B2-495F-9FF6-7BCE2DA57A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76961" y="3257562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CC9892-3B08-42C6-B4E4-6BC9EAC961B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115416" y="3257562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C4A3A8-3DAD-46E4-889D-9CC5F24F15B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62673" y="342031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848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424C-3FAF-6E4D-A2AF-8C20BC2E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>
            <a:lvl1pPr>
              <a:defRPr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CFADF-C754-EB4E-BDF3-02C35A272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91049"/>
            <a:ext cx="10515600" cy="432486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A7DBC7-29E6-4AC1-A3E8-774CAEC5E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9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3E44C-EDEE-294A-8585-23784BEB5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8F33E-6433-2140-B7BE-3011AF707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95632" y="365125"/>
            <a:ext cx="7476868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9C8664-08BA-40B9-A1AC-14C2F146B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02276" y="889936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5E4C-4338-2A4D-9198-7C8550F19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1579" y="815545"/>
            <a:ext cx="5840627" cy="1655801"/>
          </a:xfrm>
        </p:spPr>
        <p:txBody>
          <a:bodyPr anchor="b">
            <a:noAutofit/>
          </a:bodyPr>
          <a:lstStyle>
            <a:lvl1pPr algn="ctr">
              <a:defRPr sz="6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F3155-FB0B-0B44-9FC3-C491F3E5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578" y="2601119"/>
            <a:ext cx="5840628" cy="827881"/>
          </a:xfrm>
        </p:spPr>
        <p:txBody>
          <a:bodyPr/>
          <a:lstStyle>
            <a:lvl1pPr marL="0" indent="0" algn="ctr">
              <a:buNone/>
              <a:defRPr sz="2400"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C39AA-9752-4425-92BB-98EC42498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541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DFA16-D971-4001-BE34-E2911033E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948" y="4121226"/>
            <a:ext cx="6675737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7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5E4C-4338-2A4D-9198-7C8550F19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1579" y="815545"/>
            <a:ext cx="5840627" cy="1655801"/>
          </a:xfrm>
        </p:spPr>
        <p:txBody>
          <a:bodyPr anchor="b">
            <a:noAutofit/>
          </a:bodyPr>
          <a:lstStyle>
            <a:lvl1pPr algn="ctr">
              <a:defRPr sz="6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F3155-FB0B-0B44-9FC3-C491F3E5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578" y="2601119"/>
            <a:ext cx="5840628" cy="827881"/>
          </a:xfrm>
        </p:spPr>
        <p:txBody>
          <a:bodyPr/>
          <a:lstStyle>
            <a:lvl1pPr marL="0" indent="0" algn="ctr">
              <a:buNone/>
              <a:defRPr sz="2400"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DFA16-D971-4001-BE34-E2911033E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948" y="4121226"/>
            <a:ext cx="6675737" cy="2395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2BC5E-F51C-4178-885D-415F6EE1D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5985114" cy="65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1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8921-B5EE-F545-9EC8-B0D73246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7133"/>
            <a:ext cx="720828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CB32-509D-4143-B99E-C5C9F7464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64308"/>
            <a:ext cx="7167091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B4C99-D212-4D74-93A1-E4C6AC1D2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737898" y="0"/>
            <a:ext cx="345410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7C239-4108-4332-88C6-CE95D83271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5E4C-4338-2A4D-9198-7C8550F19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1579" y="815545"/>
            <a:ext cx="5840627" cy="1655801"/>
          </a:xfrm>
        </p:spPr>
        <p:txBody>
          <a:bodyPr anchor="b">
            <a:noAutofit/>
          </a:bodyPr>
          <a:lstStyle>
            <a:lvl1pPr algn="ctr">
              <a:defRPr sz="6000"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F3155-FB0B-0B44-9FC3-C491F3E5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1578" y="2601119"/>
            <a:ext cx="5840628" cy="827881"/>
          </a:xfrm>
        </p:spPr>
        <p:txBody>
          <a:bodyPr/>
          <a:lstStyle>
            <a:lvl1pPr marL="0" indent="0" algn="ctr">
              <a:buNone/>
              <a:defRPr sz="2400">
                <a:latin typeface="Arial Nova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1BCB3-06D2-416B-8891-79EED38E4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438" y="4121760"/>
            <a:ext cx="6674247" cy="2395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9F558-E5AB-4DDF-8CB9-2BBF0CE6A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5985114" cy="65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22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8921-B5EE-F545-9EC8-B0D73246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7133"/>
            <a:ext cx="720828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CB32-509D-4143-B99E-C5C9F7464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64308"/>
            <a:ext cx="7167091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7C239-4108-4332-88C6-CE95D83271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0C811-6A56-4F7D-A946-681BDF200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886" y="291681"/>
            <a:ext cx="5985114" cy="65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71BC-26B2-CD4F-BC75-0EC3FE6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444841"/>
            <a:ext cx="11219935" cy="9575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F7E0B-E0F9-B949-9E48-1F3B2FC8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6" y="1537327"/>
            <a:ext cx="11219935" cy="4015002"/>
          </a:xfrm>
        </p:spPr>
        <p:txBody>
          <a:bodyPr/>
          <a:lstStyle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3FD6B-EF2F-4E19-98B9-2B16B9B48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75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625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29462" y="0"/>
            <a:ext cx="506253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62537" cy="36298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218F7-CCFD-475B-A50F-D42C8492C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05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153" y="4329113"/>
            <a:ext cx="3660946" cy="1229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17E99B8-35BB-44E4-8665-B5883561436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244014" y="4329113"/>
            <a:ext cx="3660946" cy="1229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CF01FF-7E27-465D-A777-7E5BFEB89D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143875" y="4329113"/>
            <a:ext cx="3660946" cy="12295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C0B3F-4F00-4511-A637-056EB638E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0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62537" cy="1128713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3787" y="342032"/>
            <a:ext cx="4248149" cy="201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14500"/>
            <a:ext cx="5062537" cy="3972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33B326-82B2-495F-9FF6-7BCE2DA57A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3787" y="2471305"/>
            <a:ext cx="4248149" cy="201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CC9892-3B08-42C6-B4E4-6BC9EAC961B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43787" y="4600578"/>
            <a:ext cx="4248149" cy="201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BBBEE-EDF0-4132-9648-8449F1D26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0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603750" cy="1128713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086841" y="342031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14500"/>
            <a:ext cx="4603750" cy="3972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733B326-82B2-495F-9FF6-7BCE2DA57A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76961" y="3257562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CC9892-3B08-42C6-B4E4-6BC9EAC961B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115416" y="3257562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4C4A3A8-3DAD-46E4-889D-9CC5F24F15B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62673" y="342031"/>
            <a:ext cx="27432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EE8E5-1A43-4CA9-A692-B80D657DA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2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AF67-ED9C-FC48-9E07-489D46FD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64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1211C-C9FE-CB42-BBB2-9B88F6967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5189"/>
            <a:ext cx="5181600" cy="41221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D1748-6AA5-9942-9ADA-3833B4AAB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5189"/>
            <a:ext cx="5181600" cy="41221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EA542-A99F-4A4E-B9B6-5EFD53DC7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7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13F3-6737-D045-A6DE-48A8F877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199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4BD08-10FB-4748-8385-E35128C7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340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28A80-A062-394D-B02C-5EFA0C594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7317"/>
            <a:ext cx="5157787" cy="3582694"/>
          </a:xfrm>
        </p:spPr>
        <p:txBody>
          <a:bodyPr/>
          <a:lstStyle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B158C-E09A-9E41-BEBF-488D79C5E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340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AD839-9FE8-924D-AC32-396BBEF7B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7317"/>
            <a:ext cx="5183188" cy="3582694"/>
          </a:xfrm>
        </p:spPr>
        <p:txBody>
          <a:bodyPr/>
          <a:lstStyle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9A6B6-C6F9-4E7A-9712-C084E0271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0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DCE3-4132-1E45-8CEE-3297865F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22" y="365126"/>
            <a:ext cx="10826578" cy="83759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F3C20-16E4-4217-8CD3-73B4EC29B9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4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7C60D-0557-494A-A94F-2512050EF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4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71BC-26B2-CD4F-BC75-0EC3FE6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444841"/>
            <a:ext cx="11219935" cy="957517"/>
          </a:xfrm>
        </p:spPr>
        <p:txBody>
          <a:bodyPr/>
          <a:lstStyle>
            <a:lvl1pPr>
              <a:defRPr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F7E0B-E0F9-B949-9E48-1F3B2FC8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7" y="1537295"/>
            <a:ext cx="11219935" cy="4015002"/>
          </a:xfrm>
        </p:spPr>
        <p:txBody>
          <a:bodyPr/>
          <a:lstStyle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BAA9A5-C648-4121-83B3-DF4DEF4B2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2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2D90-958A-9F4A-88EF-56F41689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4BADB-FA71-9643-A0FC-AAB022C51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 Nova" panose="020B0504020202020204" pitchFamily="34" charset="0"/>
              </a:defRPr>
            </a:lvl1pPr>
            <a:lvl2pPr>
              <a:defRPr sz="2800">
                <a:latin typeface="Arial Nova" panose="020B0504020202020204" pitchFamily="34" charset="0"/>
              </a:defRPr>
            </a:lvl2pPr>
            <a:lvl3pPr>
              <a:defRPr sz="2400">
                <a:latin typeface="Arial Nova" panose="020B0504020202020204" pitchFamily="34" charset="0"/>
              </a:defRPr>
            </a:lvl3pPr>
            <a:lvl4pPr>
              <a:defRPr sz="2000">
                <a:latin typeface="Arial Nova" panose="020B0504020202020204" pitchFamily="34" charset="0"/>
              </a:defRPr>
            </a:lvl4pPr>
            <a:lvl5pPr>
              <a:defRPr sz="1800">
                <a:latin typeface="Arial Nova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3B571-9ED0-9B4F-879D-0570C9EEA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62EE6-B18B-4C39-8C50-C5D40D32D0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3085-1AC5-504B-A2C8-CF77DF43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A51A5-8890-CA4C-93CF-007467EC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8A04-5A50-C84C-9FE7-D99D9CC7D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C0A83-92A4-42B4-9719-158463A925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82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424C-3FAF-6E4D-A2AF-8C20BC2E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>
            <a:lvl1pPr>
              <a:defRPr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CFADF-C754-EB4E-BDF3-02C35A272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91049"/>
            <a:ext cx="10515600" cy="432486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AC68D-6B77-4B37-BE20-6C9B74C80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4829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98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3E44C-EDEE-294A-8585-23784BEB5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8F33E-6433-2140-B7BE-3011AF707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95632" y="365125"/>
            <a:ext cx="7476868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F04D7-7C38-495D-AD04-F97703B74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19126" y="889147"/>
            <a:ext cx="2777311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8921-B5EE-F545-9EC8-B0D73246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7133"/>
            <a:ext cx="720828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CB32-509D-4143-B99E-C5C9F7464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64308"/>
            <a:ext cx="7167091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B4C99-D212-4D74-93A1-E4C6AC1D2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737898" y="0"/>
            <a:ext cx="345410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6E0898-1895-4346-90C2-48030A841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8921-B5EE-F545-9EC8-B0D73246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7133"/>
            <a:ext cx="720828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CB32-509D-4143-B99E-C5C9F7464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64308"/>
            <a:ext cx="7167091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6E0898-1895-4346-90C2-48030A841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F8A0D-8330-4B83-965A-CA79A5965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886" y="291681"/>
            <a:ext cx="5985114" cy="65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AF67-ED9C-FC48-9E07-489D46FD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6497"/>
          </a:xfrm>
        </p:spPr>
        <p:txBody>
          <a:bodyPr/>
          <a:lstStyle>
            <a:lvl1pPr>
              <a:defRPr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1211C-C9FE-CB42-BBB2-9B88F6967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5189"/>
            <a:ext cx="5181600" cy="41221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D1748-6AA5-9942-9ADA-3833B4AAB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5189"/>
            <a:ext cx="5181600" cy="41221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4AA5A-85CD-4561-BCA1-9B4706A47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13F3-6737-D045-A6DE-48A8F877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19978"/>
          </a:xfrm>
        </p:spPr>
        <p:txBody>
          <a:bodyPr/>
          <a:lstStyle>
            <a:lvl1pPr>
              <a:defRPr>
                <a:solidFill>
                  <a:srgbClr val="073F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4BD08-10FB-4748-8385-E35128C7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340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28A80-A062-394D-B02C-5EFA0C594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7317"/>
            <a:ext cx="5157787" cy="3582694"/>
          </a:xfrm>
        </p:spPr>
        <p:txBody>
          <a:bodyPr/>
          <a:lstStyle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B158C-E09A-9E41-BEBF-488D79C5E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340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AD839-9FE8-924D-AC32-396BBEF7B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7317"/>
            <a:ext cx="5183188" cy="3582694"/>
          </a:xfrm>
        </p:spPr>
        <p:txBody>
          <a:bodyPr/>
          <a:lstStyle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4CEFE6-8C5E-4B9F-B91F-AC6727F46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DCE3-4132-1E45-8CEE-3297865F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22" y="365126"/>
            <a:ext cx="10826578" cy="837598"/>
          </a:xfrm>
        </p:spPr>
        <p:txBody>
          <a:bodyPr/>
          <a:lstStyle>
            <a:lvl1pPr>
              <a:defRPr>
                <a:solidFill>
                  <a:srgbClr val="073F75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03E483-3D3F-4D76-9C64-889C6DAB9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D49161-60BB-453D-B1B8-380E3EA22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77" y="5687298"/>
            <a:ext cx="2776151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1D670-A11A-8A44-B0AF-BF0B318C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40DD2-9FF9-ED43-8DB6-8E1787F8B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20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0" r:id="rId3"/>
    <p:sldLayoutId id="2147483651" r:id="rId4"/>
    <p:sldLayoutId id="2147483672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78" r:id="rId12"/>
    <p:sldLayoutId id="2147483676" r:id="rId13"/>
    <p:sldLayoutId id="214748367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1D670-A11A-8A44-B0AF-BF0B318C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40DD2-9FF9-ED43-8DB6-8E1787F8B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51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63" r:id="rId3"/>
    <p:sldLayoutId id="2147483673" r:id="rId4"/>
    <p:sldLayoutId id="2147483662" r:id="rId5"/>
    <p:sldLayoutId id="2147483679" r:id="rId6"/>
    <p:sldLayoutId id="2147483680" r:id="rId7"/>
    <p:sldLayoutId id="2147483681" r:id="rId8"/>
    <p:sldLayoutId id="2147483682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1sourcedist.com/services/service/premier-contracted-supplier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1sourcedist.com/services/project-services/switchgear-solutions" TargetMode="External"/><Relationship Id="rId13" Type="http://schemas.openxmlformats.org/officeDocument/2006/relationships/hyperlink" Target="https://www.1sourcedist.com/services/valueadd/validation-services" TargetMode="External"/><Relationship Id="rId3" Type="http://schemas.openxmlformats.org/officeDocument/2006/relationships/hyperlink" Target="https://www.1sourcedist.com/services/energy-solutions/ev-charging-solutions" TargetMode="External"/><Relationship Id="rId7" Type="http://schemas.openxmlformats.org/officeDocument/2006/relationships/hyperlink" Target="https://www.1sourcedist.com/services/energy-solutions/energy-sustainability-solutions" TargetMode="External"/><Relationship Id="rId12" Type="http://schemas.openxmlformats.org/officeDocument/2006/relationships/hyperlink" Target="https://www.1sourcedist.com/services/valueadd/safety" TargetMode="External"/><Relationship Id="rId2" Type="http://schemas.openxmlformats.org/officeDocument/2006/relationships/hyperlink" Target="https://www.1sourcedist.com/services/project-services/lighting-project-solutions" TargetMode="External"/><Relationship Id="rId16" Type="http://schemas.openxmlformats.org/officeDocument/2006/relationships/hyperlink" Target="https://www.1sourcedist.com/service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1sourcedist.com/services/digital-solutions/digital" TargetMode="External"/><Relationship Id="rId11" Type="http://schemas.openxmlformats.org/officeDocument/2006/relationships/hyperlink" Target="https://www.1sourcedist.com/services/valueadd/logistics" TargetMode="External"/><Relationship Id="rId5" Type="http://schemas.openxmlformats.org/officeDocument/2006/relationships/hyperlink" Target="https://www.1sourcedist.com/services/digital-solutions/mobile-app" TargetMode="External"/><Relationship Id="rId15" Type="http://schemas.openxmlformats.org/officeDocument/2006/relationships/hyperlink" Target="https://www.1sourcedist.com/p/events" TargetMode="External"/><Relationship Id="rId10" Type="http://schemas.openxmlformats.org/officeDocument/2006/relationships/hyperlink" Target="https://www.1sourcedist.com/services/valueadd/assembly-and-manufacturing" TargetMode="External"/><Relationship Id="rId4" Type="http://schemas.openxmlformats.org/officeDocument/2006/relationships/hyperlink" Target="https://www.1sourcedist.com/services/valueadd/vendor-managed-inventory" TargetMode="External"/><Relationship Id="rId9" Type="http://schemas.openxmlformats.org/officeDocument/2006/relationships/hyperlink" Target="https://www.1sourcedist.com/services/project-services/siemens-panel-board-assembly" TargetMode="External"/><Relationship Id="rId14" Type="http://schemas.openxmlformats.org/officeDocument/2006/relationships/hyperlink" Target="https://www.1sourcedist.com/services/project-services/pro-logistic-servic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1sourcedist.com/SiteContent/Docs/39088bdd-bb1c-4dd6-9823-b2f4fee63f58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dzXivU64U8&amp;list=PL7UmmEZ8FCDWjRsVthfUrGMTnVYGviohX&amp;index=7" TargetMode="External"/><Relationship Id="rId3" Type="http://schemas.openxmlformats.org/officeDocument/2006/relationships/hyperlink" Target="https://www.1sourcedist.com/p/dashboard" TargetMode="External"/><Relationship Id="rId7" Type="http://schemas.openxmlformats.org/officeDocument/2006/relationships/hyperlink" Target="https://www.1sourcedist.com/p/importord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1sourcedist.com/p/frequentlypurchased" TargetMode="External"/><Relationship Id="rId5" Type="http://schemas.openxmlformats.org/officeDocument/2006/relationships/hyperlink" Target="https://www.1sourcedist.com/p/productgroups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s://www.1sourcedist.com/p/ordersquotes" TargetMode="External"/><Relationship Id="rId9" Type="http://schemas.openxmlformats.org/officeDocument/2006/relationships/hyperlink" Target="https://www.youtube.com/watch?v=u-T-a8HJpmk&amp;list=PL7UmmEZ8FCDWjRsVthfUrGMTnVYGviohX&amp;index=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1sourcedist.com/SiteContent/Docs/a0537fad-6caf-4180-be2d-15fa41fc3c5d.pdf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sourcedist.com/SiteContent/Docs/56e1d445-a247-4361-aabb-953ccf279b94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4939-A196-4EF0-BA16-7155B2658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OneSource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19233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55CD-B838-41F0-B9A9-49F5A85A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6497"/>
          </a:xfrm>
        </p:spPr>
        <p:txBody>
          <a:bodyPr anchor="ctr">
            <a:normAutofit/>
          </a:bodyPr>
          <a:lstStyle/>
          <a:p>
            <a:r>
              <a:rPr lang="en-US" dirty="0"/>
              <a:t>About OneSource Distributors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76F68-1888-DAE4-B52C-CDC9DB864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09"/>
          <a:stretch/>
        </p:blipFill>
        <p:spPr>
          <a:xfrm>
            <a:off x="3061423" y="3541516"/>
            <a:ext cx="2015065" cy="151790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CD118-66CF-4121-B770-081F71752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8599" y="1565189"/>
            <a:ext cx="5895201" cy="412210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Founded in 1983, joined the Sonepar Group in 2011</a:t>
            </a:r>
          </a:p>
          <a:p>
            <a:r>
              <a:rPr lang="en-US" sz="2200" dirty="0"/>
              <a:t>$1B annual revenue</a:t>
            </a:r>
          </a:p>
          <a:p>
            <a:r>
              <a:rPr lang="en-US" sz="2200" dirty="0"/>
              <a:t>500+ employees </a:t>
            </a:r>
          </a:p>
          <a:p>
            <a:r>
              <a:rPr lang="en-US" sz="2200" dirty="0"/>
              <a:t>15 locations in California, Hawaii, Arizona, Baja California </a:t>
            </a:r>
          </a:p>
          <a:p>
            <a:r>
              <a:rPr lang="en-US" sz="2200" dirty="0"/>
              <a:t>1 Central Distribution Center (CDC) in Fullerton</a:t>
            </a:r>
          </a:p>
          <a:p>
            <a:r>
              <a:rPr lang="en-US" sz="2200" dirty="0"/>
              <a:t>Utility, Commercial Contractor, Solar, Industrial, Institutional</a:t>
            </a:r>
          </a:p>
          <a:p>
            <a:r>
              <a:rPr lang="en-US" sz="2200" dirty="0"/>
              <a:t>ISO 9001:2008 14001, CSA &amp; ATEX, 2003 UL 508 Certified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E5E55-74B9-FA64-B627-F400BC861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3" r="51539"/>
          <a:stretch/>
        </p:blipFill>
        <p:spPr>
          <a:xfrm>
            <a:off x="733646" y="1703413"/>
            <a:ext cx="1945666" cy="151953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C68A6-9299-4B0E-667C-E0900BDD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42"/>
          <a:stretch/>
        </p:blipFill>
        <p:spPr>
          <a:xfrm>
            <a:off x="3123467" y="1705041"/>
            <a:ext cx="1890978" cy="151790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07F0C-8474-C4B1-D1BB-C8484BE5B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39" r="25102"/>
          <a:stretch/>
        </p:blipFill>
        <p:spPr>
          <a:xfrm>
            <a:off x="788334" y="3541516"/>
            <a:ext cx="1890978" cy="151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941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DF7B-8281-42F5-908F-092418CB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70" y="258147"/>
            <a:ext cx="11219935" cy="95751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CDC's and Warehouses (non-Utility)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9304E-EA53-45DA-9F9A-2D1457E88F70}"/>
              </a:ext>
            </a:extLst>
          </p:cNvPr>
          <p:cNvSpPr txBox="1"/>
          <p:nvPr/>
        </p:nvSpPr>
        <p:spPr>
          <a:xfrm>
            <a:off x="866013" y="1062000"/>
            <a:ext cx="2025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CDC &amp; RDC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FE949-8E4C-4E40-9F9B-99CCF1045230}"/>
              </a:ext>
            </a:extLst>
          </p:cNvPr>
          <p:cNvSpPr txBox="1"/>
          <p:nvPr/>
        </p:nvSpPr>
        <p:spPr>
          <a:xfrm>
            <a:off x="4915984" y="1062000"/>
            <a:ext cx="375686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pPr algn="ctr"/>
            <a:r>
              <a:rPr lang="en-US"/>
              <a:t>Warehouses (CA/AZ/HI/MX)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762DB5D-8F79-41B0-A2B6-C444550901F2}"/>
              </a:ext>
            </a:extLst>
          </p:cNvPr>
          <p:cNvSpPr txBox="1"/>
          <p:nvPr/>
        </p:nvSpPr>
        <p:spPr>
          <a:xfrm>
            <a:off x="9716346" y="1030998"/>
            <a:ext cx="218880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Manufacturing/Ind.</a:t>
            </a:r>
          </a:p>
        </p:txBody>
      </p:sp>
      <p:pic>
        <p:nvPicPr>
          <p:cNvPr id="7" name="Picture 7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60D46B1A-6540-4934-86F7-D562E5916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050" y="4118421"/>
            <a:ext cx="1782763" cy="142462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AD69D8C-B594-45A8-A262-54521A366017}"/>
              </a:ext>
            </a:extLst>
          </p:cNvPr>
          <p:cNvSpPr txBox="1"/>
          <p:nvPr/>
        </p:nvSpPr>
        <p:spPr>
          <a:xfrm>
            <a:off x="9881050" y="5558742"/>
            <a:ext cx="2181226" cy="10464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DD5 – </a:t>
            </a:r>
            <a:r>
              <a:rPr lang="en-US" sz="1400" err="1"/>
              <a:t>Otay</a:t>
            </a:r>
            <a:r>
              <a:rPr lang="en-US" sz="1400"/>
              <a:t> Cutting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Application specific cutting tools and complete tool management.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9,264 sq ft</a:t>
            </a:r>
          </a:p>
        </p:txBody>
      </p:sp>
      <p:pic>
        <p:nvPicPr>
          <p:cNvPr id="95234" name="Picture 2" descr="Image of Fullerton Central Distribution Center (walk-in location)">
            <a:extLst>
              <a:ext uri="{FF2B5EF4-FFF2-40B4-BE49-F238E27FC236}">
                <a16:creationId xmlns:a16="http://schemas.microsoft.com/office/drawing/2014/main" id="{CD4EBCE9-5660-4827-96FE-FA04A24C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44" y="1419356"/>
            <a:ext cx="2025755" cy="151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Image of Oceanside Corporate Headquarters and Sales Center">
            <a:extLst>
              <a:ext uri="{FF2B5EF4-FFF2-40B4-BE49-F238E27FC236}">
                <a16:creationId xmlns:a16="http://schemas.microsoft.com/office/drawing/2014/main" id="{0CA67E04-1ABE-486E-924E-A8B34E24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68" y="3625839"/>
            <a:ext cx="2025755" cy="15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EC7AD874-2B6A-46B6-A033-CCFF85354938}"/>
              </a:ext>
            </a:extLst>
          </p:cNvPr>
          <p:cNvSpPr txBox="1"/>
          <p:nvPr/>
        </p:nvSpPr>
        <p:spPr>
          <a:xfrm>
            <a:off x="5586416" y="2828698"/>
            <a:ext cx="1677296" cy="10464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Br39 – Temecula,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Xfers from Br99 crossed @ Br1 (Daily)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15,000 sq ft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C633B7E-4998-4A60-A648-B64EA3077FDF}"/>
              </a:ext>
            </a:extLst>
          </p:cNvPr>
          <p:cNvSpPr txBox="1"/>
          <p:nvPr/>
        </p:nvSpPr>
        <p:spPr>
          <a:xfrm>
            <a:off x="5587973" y="5466427"/>
            <a:ext cx="1637295" cy="10464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Br7 – Yuma, 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Xfers from Br99 crossed @ Br5 (weekly)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9,800 sq ft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D8BDE8CF-7BAF-4594-8E72-2D62EF9678D7}"/>
              </a:ext>
            </a:extLst>
          </p:cNvPr>
          <p:cNvSpPr txBox="1"/>
          <p:nvPr/>
        </p:nvSpPr>
        <p:spPr>
          <a:xfrm>
            <a:off x="5573471" y="4141371"/>
            <a:ext cx="1691255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Br5 – El Centro,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Xfers from Br99 (weekly)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8,600 sq ft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E71A838-54DF-43B0-88AE-466151607660}"/>
              </a:ext>
            </a:extLst>
          </p:cNvPr>
          <p:cNvSpPr txBox="1"/>
          <p:nvPr/>
        </p:nvSpPr>
        <p:spPr>
          <a:xfrm>
            <a:off x="5575372" y="1501702"/>
            <a:ext cx="1688340" cy="10464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Br36 – San Diego,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Xfers from Br99 crossed @ Br1 (Daily)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19,560 sq ft</a:t>
            </a:r>
          </a:p>
        </p:txBody>
      </p:sp>
      <p:pic>
        <p:nvPicPr>
          <p:cNvPr id="95244" name="Picture 12" descr="Image of Tijuana Sales Center (walk-in location)">
            <a:extLst>
              <a:ext uri="{FF2B5EF4-FFF2-40B4-BE49-F238E27FC236}">
                <a16:creationId xmlns:a16="http://schemas.microsoft.com/office/drawing/2014/main" id="{F4321D4B-2474-4BD9-BEC3-B23A2A98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318" y="4825461"/>
            <a:ext cx="1637122" cy="12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8CD60B88-1112-4D5C-B14D-41A531598AA3}"/>
              </a:ext>
            </a:extLst>
          </p:cNvPr>
          <p:cNvSpPr txBox="1"/>
          <p:nvPr/>
        </p:nvSpPr>
        <p:spPr>
          <a:xfrm>
            <a:off x="7483098" y="6007722"/>
            <a:ext cx="1853342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Br6 – Tijuana, MX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Xfers from Br99 cross @ Br1 (Mex. Supply)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 6,500 sq ft</a:t>
            </a:r>
            <a:endParaRPr lang="en-US" sz="1100"/>
          </a:p>
        </p:txBody>
      </p:sp>
      <p:pic>
        <p:nvPicPr>
          <p:cNvPr id="95246" name="Picture 14" descr="Image of Honolulu Sales Center (walk-in location)">
            <a:extLst>
              <a:ext uri="{FF2B5EF4-FFF2-40B4-BE49-F238E27FC236}">
                <a16:creationId xmlns:a16="http://schemas.microsoft.com/office/drawing/2014/main" id="{40015A81-E884-49F0-86D4-5D8994E7B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2288" y="1491033"/>
            <a:ext cx="1606152" cy="12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773CCD63-5FEF-44EF-BED6-B4B7DCED177F}"/>
              </a:ext>
            </a:extLst>
          </p:cNvPr>
          <p:cNvSpPr txBox="1"/>
          <p:nvPr/>
        </p:nvSpPr>
        <p:spPr>
          <a:xfrm>
            <a:off x="7506759" y="2708577"/>
            <a:ext cx="1846810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HI1 – Honolulu, 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35,000 sq ft</a:t>
            </a:r>
          </a:p>
        </p:txBody>
      </p:sp>
      <p:pic>
        <p:nvPicPr>
          <p:cNvPr id="95248" name="Picture 16" descr="Image of Kailua-Kona Sales Center (walk-in location)">
            <a:extLst>
              <a:ext uri="{FF2B5EF4-FFF2-40B4-BE49-F238E27FC236}">
                <a16:creationId xmlns:a16="http://schemas.microsoft.com/office/drawing/2014/main" id="{C1AFED45-4DB5-4ECB-910E-132B6620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925" y="3153394"/>
            <a:ext cx="1637175" cy="12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24FB7469-678D-4220-B27C-AC98D7FACE3A}"/>
              </a:ext>
            </a:extLst>
          </p:cNvPr>
          <p:cNvSpPr txBox="1"/>
          <p:nvPr/>
        </p:nvSpPr>
        <p:spPr>
          <a:xfrm>
            <a:off x="7497673" y="4374066"/>
            <a:ext cx="1821181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HI5 – Kona, 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17,000 sq ft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44A9F9-DFFB-4691-AC41-C8E269310D25}"/>
              </a:ext>
            </a:extLst>
          </p:cNvPr>
          <p:cNvCxnSpPr/>
          <p:nvPr/>
        </p:nvCxnSpPr>
        <p:spPr>
          <a:xfrm>
            <a:off x="3420603" y="1170341"/>
            <a:ext cx="0" cy="569386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FB636B-7A36-44B2-8DF6-2628B2E0CEEF}"/>
              </a:ext>
            </a:extLst>
          </p:cNvPr>
          <p:cNvCxnSpPr/>
          <p:nvPr/>
        </p:nvCxnSpPr>
        <p:spPr>
          <a:xfrm>
            <a:off x="5715845" y="2847562"/>
            <a:ext cx="16033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5A3B2F-0AE1-4298-B4DB-5AFBF87C65ED}"/>
              </a:ext>
            </a:extLst>
          </p:cNvPr>
          <p:cNvCxnSpPr/>
          <p:nvPr/>
        </p:nvCxnSpPr>
        <p:spPr>
          <a:xfrm>
            <a:off x="5715845" y="4121275"/>
            <a:ext cx="16033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AEA35C-4BB2-496A-B712-5A958A6F8729}"/>
              </a:ext>
            </a:extLst>
          </p:cNvPr>
          <p:cNvCxnSpPr/>
          <p:nvPr/>
        </p:nvCxnSpPr>
        <p:spPr>
          <a:xfrm>
            <a:off x="5715845" y="5454754"/>
            <a:ext cx="16033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CBE274-0CF6-44EA-92BC-F0AC2E2DC44C}"/>
              </a:ext>
            </a:extLst>
          </p:cNvPr>
          <p:cNvCxnSpPr>
            <a:cxnSpLocks/>
          </p:cNvCxnSpPr>
          <p:nvPr/>
        </p:nvCxnSpPr>
        <p:spPr>
          <a:xfrm>
            <a:off x="9774719" y="4028875"/>
            <a:ext cx="20241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">
            <a:extLst>
              <a:ext uri="{FF2B5EF4-FFF2-40B4-BE49-F238E27FC236}">
                <a16:creationId xmlns:a16="http://schemas.microsoft.com/office/drawing/2014/main" id="{60C44B7C-96AF-4FC8-B8CC-FC45A733F1EA}"/>
              </a:ext>
            </a:extLst>
          </p:cNvPr>
          <p:cNvSpPr txBox="1"/>
          <p:nvPr/>
        </p:nvSpPr>
        <p:spPr>
          <a:xfrm>
            <a:off x="812993" y="2885377"/>
            <a:ext cx="2053674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Br99 – Fullerton,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Main CDC/Logistics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212,000 sq ft 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36CFB08B-DF0B-4D6F-85FC-9B7505D6A870}"/>
              </a:ext>
            </a:extLst>
          </p:cNvPr>
          <p:cNvSpPr txBox="1"/>
          <p:nvPr/>
        </p:nvSpPr>
        <p:spPr>
          <a:xfrm>
            <a:off x="850718" y="5125104"/>
            <a:ext cx="2415642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Br1 – Oceanside,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Corporate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Utility/Manufacturing/Lighting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75,000 sq ft </a:t>
            </a:r>
          </a:p>
        </p:txBody>
      </p:sp>
      <p:pic>
        <p:nvPicPr>
          <p:cNvPr id="95238" name="Picture 6" descr="Image of Temecula Sales Center (walk-in location)">
            <a:extLst>
              <a:ext uri="{FF2B5EF4-FFF2-40B4-BE49-F238E27FC236}">
                <a16:creationId xmlns:a16="http://schemas.microsoft.com/office/drawing/2014/main" id="{AD10F9D5-61A2-42A2-B5F1-CA268A41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637" y="2818191"/>
            <a:ext cx="1801724" cy="13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Image of Yuma Sales Center (walk-in location)">
            <a:extLst>
              <a:ext uri="{FF2B5EF4-FFF2-40B4-BE49-F238E27FC236}">
                <a16:creationId xmlns:a16="http://schemas.microsoft.com/office/drawing/2014/main" id="{0E868774-2475-481C-9D43-68F2986C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417" y="5404552"/>
            <a:ext cx="1801723" cy="134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2" name="Picture 10" descr="Image of El Centro Sales Center (walk-in location)">
            <a:extLst>
              <a:ext uri="{FF2B5EF4-FFF2-40B4-BE49-F238E27FC236}">
                <a16:creationId xmlns:a16="http://schemas.microsoft.com/office/drawing/2014/main" id="{61858735-2843-4527-9BC9-A5AC096A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637" y="4118421"/>
            <a:ext cx="1801723" cy="13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road, outdoor, sky&#10;&#10;Description automatically generated">
            <a:extLst>
              <a:ext uri="{FF2B5EF4-FFF2-40B4-BE49-F238E27FC236}">
                <a16:creationId xmlns:a16="http://schemas.microsoft.com/office/drawing/2014/main" id="{373770BA-5FFB-4A66-9E75-6EF86D5CDC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295" y="1487321"/>
            <a:ext cx="1801723" cy="135117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815FDF2-7227-4A9D-807F-CF5CBDC089D9}"/>
              </a:ext>
            </a:extLst>
          </p:cNvPr>
          <p:cNvCxnSpPr/>
          <p:nvPr/>
        </p:nvCxnSpPr>
        <p:spPr>
          <a:xfrm>
            <a:off x="9537914" y="1164139"/>
            <a:ext cx="0" cy="569386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9">
            <a:extLst>
              <a:ext uri="{FF2B5EF4-FFF2-40B4-BE49-F238E27FC236}">
                <a16:creationId xmlns:a16="http://schemas.microsoft.com/office/drawing/2014/main" id="{45D9D1DA-5B25-4213-8E8A-D4A6CB68B9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050" y="1400330"/>
            <a:ext cx="1782763" cy="1349134"/>
          </a:xfrm>
          <a:prstGeom prst="rect">
            <a:avLst/>
          </a:prstGeom>
        </p:spPr>
      </p:pic>
      <p:sp>
        <p:nvSpPr>
          <p:cNvPr id="38" name="TextBox 1">
            <a:extLst>
              <a:ext uri="{FF2B5EF4-FFF2-40B4-BE49-F238E27FC236}">
                <a16:creationId xmlns:a16="http://schemas.microsoft.com/office/drawing/2014/main" id="{B025ACEF-2BEF-4BFF-9D90-E2AF04F0DF46}"/>
              </a:ext>
            </a:extLst>
          </p:cNvPr>
          <p:cNvSpPr txBox="1"/>
          <p:nvPr/>
        </p:nvSpPr>
        <p:spPr>
          <a:xfrm>
            <a:off x="9881049" y="2765162"/>
            <a:ext cx="2310947" cy="12618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14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Br3 – Miramar Assembly &amp;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Contract Manufacturing, Subassembly, Kitting, Testing, Labeling, Repacking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20,000 sq ft</a:t>
            </a:r>
          </a:p>
        </p:txBody>
      </p:sp>
    </p:spTree>
    <p:extLst>
      <p:ext uri="{BB962C8B-B14F-4D97-AF65-F5344CB8AC3E}">
        <p14:creationId xmlns:p14="http://schemas.microsoft.com/office/powerpoint/2010/main" val="312094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C38E-4ACC-EF08-D4F0-6009EB39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Suppliers</a:t>
            </a:r>
          </a:p>
        </p:txBody>
      </p:sp>
      <p:pic>
        <p:nvPicPr>
          <p:cNvPr id="3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4AD57130-E575-FEDD-A09A-7D80F9B2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84" y="1492020"/>
            <a:ext cx="2929750" cy="692717"/>
          </a:xfrm>
          <a:prstGeom prst="rect">
            <a:avLst/>
          </a:prstGeom>
        </p:spPr>
      </p:pic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203583FF-8C33-26CE-98CD-603855EB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89" y="2371444"/>
            <a:ext cx="1443245" cy="761504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49694469-37DA-AA77-7D18-33AE25993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07" y="5081809"/>
            <a:ext cx="2142547" cy="354494"/>
          </a:xfrm>
          <a:prstGeom prst="rect">
            <a:avLst/>
          </a:prstGeom>
        </p:spPr>
      </p:pic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984D0F30-EDEF-EF57-4F9A-CC2BF5559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4" y="4321307"/>
            <a:ext cx="2743200" cy="610689"/>
          </a:xfrm>
          <a:prstGeom prst="rect">
            <a:avLst/>
          </a:prstGeom>
        </p:spPr>
      </p:pic>
      <p:pic>
        <p:nvPicPr>
          <p:cNvPr id="7" name="Picture 19" descr="Logo&#10;&#10;Description automatically generated">
            <a:extLst>
              <a:ext uri="{FF2B5EF4-FFF2-40B4-BE49-F238E27FC236}">
                <a16:creationId xmlns:a16="http://schemas.microsoft.com/office/drawing/2014/main" id="{D14A817F-7463-2570-1474-DA2928567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244" y="2293455"/>
            <a:ext cx="1901672" cy="566540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15B4086-09F8-F068-58B8-8453AB83F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575" y="3384009"/>
            <a:ext cx="2314315" cy="937298"/>
          </a:xfrm>
          <a:prstGeom prst="rect">
            <a:avLst/>
          </a:prstGeom>
        </p:spPr>
      </p:pic>
      <p:pic>
        <p:nvPicPr>
          <p:cNvPr id="9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9411034A-1DF7-9BA6-27BB-FC9D195DD3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18" r="792" b="23681"/>
          <a:stretch/>
        </p:blipFill>
        <p:spPr>
          <a:xfrm>
            <a:off x="3308184" y="4138947"/>
            <a:ext cx="2172923" cy="706374"/>
          </a:xfrm>
          <a:prstGeom prst="rect">
            <a:avLst/>
          </a:prstGeom>
        </p:spPr>
      </p:pic>
      <p:pic>
        <p:nvPicPr>
          <p:cNvPr id="10" name="Picture 15" descr="Logo&#10;&#10;Description automatically generated">
            <a:extLst>
              <a:ext uri="{FF2B5EF4-FFF2-40B4-BE49-F238E27FC236}">
                <a16:creationId xmlns:a16="http://schemas.microsoft.com/office/drawing/2014/main" id="{788420EB-1E4F-2440-FA84-FFE42FCE4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2285" y="2249690"/>
            <a:ext cx="2523192" cy="630798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C3B1EC-C16C-05F9-24AA-887F074C9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9330" y="1527315"/>
            <a:ext cx="1897124" cy="413714"/>
          </a:xfrm>
          <a:prstGeom prst="rect">
            <a:avLst/>
          </a:prstGeom>
        </p:spPr>
      </p:pic>
      <p:pic>
        <p:nvPicPr>
          <p:cNvPr id="12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79DE5A3B-86A9-05C1-F565-D47B48C08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2802" r="-784" b="28477"/>
          <a:stretch/>
        </p:blipFill>
        <p:spPr>
          <a:xfrm>
            <a:off x="8682815" y="1513856"/>
            <a:ext cx="2764723" cy="593038"/>
          </a:xfrm>
          <a:prstGeom prst="rect">
            <a:avLst/>
          </a:prstGeom>
        </p:spPr>
      </p:pic>
      <p:pic>
        <p:nvPicPr>
          <p:cNvPr id="13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4D835353-1E66-ECFA-BB04-216D72BED1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3656" y="2515313"/>
            <a:ext cx="2134288" cy="1184140"/>
          </a:xfrm>
          <a:prstGeom prst="rect">
            <a:avLst/>
          </a:prstGeom>
        </p:spPr>
      </p:pic>
      <p:pic>
        <p:nvPicPr>
          <p:cNvPr id="14" name="Picture 11" descr="Logo&#10;&#10;Description automatically generated">
            <a:extLst>
              <a:ext uri="{FF2B5EF4-FFF2-40B4-BE49-F238E27FC236}">
                <a16:creationId xmlns:a16="http://schemas.microsoft.com/office/drawing/2014/main" id="{BC6162F4-AAA2-A769-0ABA-1724FD0E82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9410" y="4431332"/>
            <a:ext cx="1838232" cy="613709"/>
          </a:xfrm>
          <a:prstGeom prst="rect">
            <a:avLst/>
          </a:prstGeom>
        </p:spPr>
      </p:pic>
      <p:pic>
        <p:nvPicPr>
          <p:cNvPr id="15" name="Picture 24" descr="acuityprimary jpg.jpg">
            <a:extLst>
              <a:ext uri="{FF2B5EF4-FFF2-40B4-BE49-F238E27FC236}">
                <a16:creationId xmlns:a16="http://schemas.microsoft.com/office/drawing/2014/main" id="{559FE340-E03D-3EC0-10FC-75513D9C3C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983" y="3259026"/>
            <a:ext cx="1760302" cy="249965"/>
          </a:xfrm>
          <a:prstGeom prst="rect">
            <a:avLst/>
          </a:prstGeom>
        </p:spPr>
      </p:pic>
      <p:pic>
        <p:nvPicPr>
          <p:cNvPr id="16" name="Picture 29">
            <a:extLst>
              <a:ext uri="{FF2B5EF4-FFF2-40B4-BE49-F238E27FC236}">
                <a16:creationId xmlns:a16="http://schemas.microsoft.com/office/drawing/2014/main" id="{42A1BB42-C0F3-0598-F3CF-2E41B54CA8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70375" y="5235282"/>
            <a:ext cx="2743200" cy="494505"/>
          </a:xfrm>
          <a:prstGeom prst="rect">
            <a:avLst/>
          </a:prstGeom>
        </p:spPr>
      </p:pic>
      <p:pic>
        <p:nvPicPr>
          <p:cNvPr id="17" name="Picture 35" descr="Logo&#10;&#10;Description automatically generated">
            <a:extLst>
              <a:ext uri="{FF2B5EF4-FFF2-40B4-BE49-F238E27FC236}">
                <a16:creationId xmlns:a16="http://schemas.microsoft.com/office/drawing/2014/main" id="{681DF370-9661-7AA8-892B-6D80C87B9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1234" y="4990823"/>
            <a:ext cx="1120784" cy="604172"/>
          </a:xfrm>
          <a:prstGeom prst="rect">
            <a:avLst/>
          </a:prstGeom>
        </p:spPr>
      </p:pic>
      <p:pic>
        <p:nvPicPr>
          <p:cNvPr id="18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8265C0-C798-C57C-FD0A-6276B6499C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57266" y="2208575"/>
            <a:ext cx="1860877" cy="613476"/>
          </a:xfrm>
          <a:prstGeom prst="rect">
            <a:avLst/>
          </a:prstGeom>
        </p:spPr>
      </p:pic>
      <p:pic>
        <p:nvPicPr>
          <p:cNvPr id="19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00556584-D1E1-BA8B-97C6-F6200FC4B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1248" y="2971724"/>
            <a:ext cx="2378474" cy="747884"/>
          </a:xfrm>
          <a:prstGeom prst="rect">
            <a:avLst/>
          </a:prstGeom>
        </p:spPr>
      </p:pic>
      <p:pic>
        <p:nvPicPr>
          <p:cNvPr id="20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E60B1A-019D-5BA1-F258-EE6E028B64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3686" y="5259056"/>
            <a:ext cx="2020915" cy="383817"/>
          </a:xfrm>
          <a:prstGeom prst="rect">
            <a:avLst/>
          </a:prstGeom>
        </p:spPr>
      </p:pic>
      <p:pic>
        <p:nvPicPr>
          <p:cNvPr id="21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06E2263-B6E1-0CA8-5C2B-D208EE93C8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2385" y="3732571"/>
            <a:ext cx="1927006" cy="582884"/>
          </a:xfrm>
          <a:prstGeom prst="rect">
            <a:avLst/>
          </a:prstGeom>
        </p:spPr>
      </p:pic>
      <p:pic>
        <p:nvPicPr>
          <p:cNvPr id="22" name="Picture 23" descr="Brady.png">
            <a:extLst>
              <a:ext uri="{FF2B5EF4-FFF2-40B4-BE49-F238E27FC236}">
                <a16:creationId xmlns:a16="http://schemas.microsoft.com/office/drawing/2014/main" id="{C578FD29-D0E5-E480-6AA9-650E1630AE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25287" y="6044433"/>
            <a:ext cx="2065381" cy="39226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8ACB8BC-C570-3D0D-FD33-26D1FE2E1E7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94527" y="5970990"/>
            <a:ext cx="1616326" cy="467921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0A7FDBE4-34BB-5204-AD79-736F8937595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2170" y="3489528"/>
            <a:ext cx="2692620" cy="649536"/>
          </a:xfrm>
          <a:prstGeom prst="rect">
            <a:avLst/>
          </a:prstGeom>
        </p:spPr>
      </p:pic>
      <p:pic>
        <p:nvPicPr>
          <p:cNvPr id="25" name="Picture 16" descr="Logo, icon&#10;&#10;Description automatically generated">
            <a:extLst>
              <a:ext uri="{FF2B5EF4-FFF2-40B4-BE49-F238E27FC236}">
                <a16:creationId xmlns:a16="http://schemas.microsoft.com/office/drawing/2014/main" id="{3451E278-DB14-7ED2-A1D9-87ACB84D218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69896" y="2929958"/>
            <a:ext cx="2172923" cy="589632"/>
          </a:xfrm>
          <a:prstGeom prst="rect">
            <a:avLst/>
          </a:prstGeom>
        </p:spPr>
      </p:pic>
      <p:pic>
        <p:nvPicPr>
          <p:cNvPr id="26" name="Picture 3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294B6052-747F-8387-2A93-999EC104BF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62273" y="4010428"/>
            <a:ext cx="1697449" cy="666836"/>
          </a:xfrm>
          <a:prstGeom prst="rect">
            <a:avLst/>
          </a:prstGeom>
        </p:spPr>
      </p:pic>
      <p:pic>
        <p:nvPicPr>
          <p:cNvPr id="27" name="Picture 20" descr="Icon&#10;&#10;Description automatically generated">
            <a:extLst>
              <a:ext uri="{FF2B5EF4-FFF2-40B4-BE49-F238E27FC236}">
                <a16:creationId xmlns:a16="http://schemas.microsoft.com/office/drawing/2014/main" id="{36BBD548-2C43-982E-63E4-6A1F25D9C9D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75098" y="4995726"/>
            <a:ext cx="1616326" cy="630798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E3FECF5E-E340-0DCA-9BF0-DA6C4F5E895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88740" y="5891005"/>
            <a:ext cx="1366515" cy="516655"/>
          </a:xfrm>
          <a:prstGeom prst="rect">
            <a:avLst/>
          </a:prstGeom>
        </p:spPr>
      </p:pic>
      <p:pic>
        <p:nvPicPr>
          <p:cNvPr id="29" name="Picture 32" descr="Icon&#10;&#10;Description automatically generated">
            <a:extLst>
              <a:ext uri="{FF2B5EF4-FFF2-40B4-BE49-F238E27FC236}">
                <a16:creationId xmlns:a16="http://schemas.microsoft.com/office/drawing/2014/main" id="{212F2C60-DD05-4ED2-36A9-B81F9A3ECC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14790" y="2964960"/>
            <a:ext cx="829848" cy="604172"/>
          </a:xfrm>
          <a:prstGeom prst="rect">
            <a:avLst/>
          </a:prstGeom>
        </p:spPr>
      </p:pic>
      <p:pic>
        <p:nvPicPr>
          <p:cNvPr id="30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557DC6A4-9420-F15C-6F74-89B5E607FCF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23580" r="-392" b="22947"/>
          <a:stretch/>
        </p:blipFill>
        <p:spPr>
          <a:xfrm>
            <a:off x="9329933" y="2041217"/>
            <a:ext cx="2281734" cy="660454"/>
          </a:xfrm>
          <a:prstGeom prst="rect">
            <a:avLst/>
          </a:prstGeom>
        </p:spPr>
      </p:pic>
      <p:pic>
        <p:nvPicPr>
          <p:cNvPr id="31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D1ECA0A4-68E5-ED42-59A1-DB06A88DCA6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88740" y="3971486"/>
            <a:ext cx="1194262" cy="838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43D99C-AC9B-8729-502A-61A6D111A1C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23371" y="5797216"/>
            <a:ext cx="2142548" cy="542779"/>
          </a:xfrm>
          <a:prstGeom prst="rect">
            <a:avLst/>
          </a:prstGeom>
        </p:spPr>
      </p:pic>
      <p:pic>
        <p:nvPicPr>
          <p:cNvPr id="1026" name="Picture 2" descr="Media Resources | Rockwell Automation">
            <a:extLst>
              <a:ext uri="{FF2B5EF4-FFF2-40B4-BE49-F238E27FC236}">
                <a16:creationId xmlns:a16="http://schemas.microsoft.com/office/drawing/2014/main" id="{B4EB63B6-2883-C8BD-EB15-7EEA4B1FF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b="25191"/>
          <a:stretch/>
        </p:blipFill>
        <p:spPr bwMode="auto">
          <a:xfrm>
            <a:off x="3479575" y="1435967"/>
            <a:ext cx="2314315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31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B164099-71F8-4517-8D5D-F09791877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364" y="-137493"/>
            <a:ext cx="1879135" cy="1879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727BE-F39C-47D2-823D-5BFA296F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Sonepar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BB5BC-9468-40D0-9B50-C848526B3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7" y="1537295"/>
            <a:ext cx="5847267" cy="401500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Global market leader in electrical distribution</a:t>
            </a:r>
          </a:p>
          <a:p>
            <a:r>
              <a:rPr lang="en-US" sz="2400" dirty="0"/>
              <a:t>Independent family-owned company </a:t>
            </a:r>
          </a:p>
          <a:p>
            <a:r>
              <a:rPr lang="en-US" sz="2400" dirty="0"/>
              <a:t>Based in France, operating in 44 Countries</a:t>
            </a:r>
          </a:p>
          <a:p>
            <a:r>
              <a:rPr lang="en-US" sz="2400" dirty="0"/>
              <a:t>165+ operating companies, 2800+ branches </a:t>
            </a:r>
          </a:p>
          <a:p>
            <a:r>
              <a:rPr lang="en-US" sz="2400" dirty="0"/>
              <a:t>45,000 associates </a:t>
            </a:r>
          </a:p>
          <a:p>
            <a:r>
              <a:rPr lang="en-US" sz="2400" dirty="0"/>
              <a:t>$25B Annual Revenue</a:t>
            </a:r>
          </a:p>
          <a:p>
            <a:r>
              <a:rPr lang="en-US" sz="2400" dirty="0"/>
              <a:t>Sonepar US HQ in South Carolina </a:t>
            </a:r>
          </a:p>
          <a:p>
            <a:r>
              <a:rPr lang="en-US" sz="2400" dirty="0"/>
              <a:t>18 Operating Companies in USA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5FDA4-2F24-4D2F-9FD2-8873D11655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79524" y="1816683"/>
            <a:ext cx="5793853" cy="3644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D5308-9C92-4C1C-9489-7D2667E270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807" y="1956004"/>
            <a:ext cx="896140" cy="4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70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2B1B3F-D74E-403E-8A02-0F29C2D83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692" y="911393"/>
            <a:ext cx="7108616" cy="3998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B863B3-213C-403B-BEF5-AA308AE7C8CE}"/>
              </a:ext>
            </a:extLst>
          </p:cNvPr>
          <p:cNvSpPr/>
          <p:nvPr/>
        </p:nvSpPr>
        <p:spPr>
          <a:xfrm>
            <a:off x="259882" y="5698156"/>
            <a:ext cx="3282215" cy="96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6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0BE3-6E4A-7B52-0DAC-9112C5ED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1777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Premier Contracted Supplier</a:t>
            </a:r>
            <a:br>
              <a:rPr lang="en-US" dirty="0"/>
            </a:br>
            <a:r>
              <a:rPr lang="en-US" sz="2200" dirty="0"/>
              <a:t>Contract Number PP-FA-974</a:t>
            </a:r>
            <a:br>
              <a:rPr lang="en-US" sz="2200" dirty="0"/>
            </a:br>
            <a:r>
              <a:rPr lang="en-US" sz="2200" dirty="0"/>
              <a:t>Electrical Products</a:t>
            </a:r>
            <a:br>
              <a:rPr lang="en-US" sz="2200" dirty="0"/>
            </a:br>
            <a:r>
              <a:rPr lang="en-US" sz="2200" dirty="0"/>
              <a:t>Effective May 1</a:t>
            </a:r>
            <a:r>
              <a:rPr lang="en-US" sz="2200" baseline="30000" dirty="0"/>
              <a:t>st</a:t>
            </a:r>
            <a:r>
              <a:rPr lang="en-US" sz="2200" dirty="0"/>
              <a:t>, 2022</a:t>
            </a:r>
            <a:endParaRPr lang="en-US" dirty="0"/>
          </a:p>
        </p:txBody>
      </p:sp>
      <p:sp>
        <p:nvSpPr>
          <p:cNvPr id="1031" name="Content Placeholder 2">
            <a:extLst>
              <a:ext uri="{FF2B5EF4-FFF2-40B4-BE49-F238E27FC236}">
                <a16:creationId xmlns:a16="http://schemas.microsoft.com/office/drawing/2014/main" id="{89D3F666-447C-6F42-10F2-883803A73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458"/>
            <a:ext cx="5181600" cy="3559695"/>
          </a:xfrm>
        </p:spPr>
        <p:txBody>
          <a:bodyPr>
            <a:normAutofit fontScale="92500"/>
          </a:bodyPr>
          <a:lstStyle/>
          <a:p>
            <a:r>
              <a:rPr lang="en-US" dirty="0"/>
              <a:t>Electrical Supplier</a:t>
            </a:r>
          </a:p>
          <a:p>
            <a:r>
              <a:rPr lang="en-US" dirty="0"/>
              <a:t>$150M Local Inventory in Southern California</a:t>
            </a:r>
          </a:p>
          <a:p>
            <a:r>
              <a:rPr lang="en-US" dirty="0"/>
              <a:t>Robust services offering, including energy solutions</a:t>
            </a:r>
          </a:p>
          <a:p>
            <a:r>
              <a:rPr lang="en-US" dirty="0"/>
              <a:t>Digital business tools supported by live customer service</a:t>
            </a:r>
          </a:p>
          <a:p>
            <a:pPr marL="0" indent="0">
              <a:buNone/>
            </a:pPr>
            <a:r>
              <a:rPr lang="en-US" sz="1200" dirty="0"/>
              <a:t>Reference: </a:t>
            </a:r>
            <a:r>
              <a:rPr lang="en-US" sz="1200" dirty="0">
                <a:hlinkClick r:id="rId2"/>
              </a:rPr>
              <a:t>https://www.1sourcedist.com/services/service/premier-contracted-supplier</a:t>
            </a:r>
            <a:endParaRPr lang="en-US" sz="1200" dirty="0"/>
          </a:p>
          <a:p>
            <a:endParaRPr lang="en-US" dirty="0"/>
          </a:p>
        </p:txBody>
      </p:sp>
      <p:pic>
        <p:nvPicPr>
          <p:cNvPr id="1026" name="Picture 2" descr="Premier contracted supplier - member health systems purchasing - contract number PP-FA-974">
            <a:extLst>
              <a:ext uri="{FF2B5EF4-FFF2-40B4-BE49-F238E27FC236}">
                <a16:creationId xmlns:a16="http://schemas.microsoft.com/office/drawing/2014/main" id="{E228AD7C-D31A-D857-3BE7-D3B23C6CC0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r="19967" b="-2"/>
          <a:stretch/>
        </p:blipFill>
        <p:spPr bwMode="auto">
          <a:xfrm>
            <a:off x="6172200" y="2107458"/>
            <a:ext cx="5181600" cy="41221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35515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75AB-CF8F-224A-809C-15660DCC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OneSource Services &amp; Solutions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B3B924-57EC-546C-41D2-54BEBCE0D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1622"/>
            <a:ext cx="5181600" cy="412210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hlinkClick r:id="rId2"/>
              </a:rPr>
              <a:t>Lighting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3"/>
              </a:rPr>
              <a:t>EV Charging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4"/>
              </a:rPr>
              <a:t>Vendor Managed Inventory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5"/>
              </a:rPr>
              <a:t>Mobile App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6"/>
              </a:rPr>
              <a:t>Digital Business Solutions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7"/>
              </a:rPr>
              <a:t>Energy Sustainability Solutions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hlinkClick r:id="rId7"/>
              </a:rPr>
              <a:t>Cybersecurity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8"/>
              </a:rPr>
              <a:t>Power Reliability Solutions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hlinkClick r:id="rId9"/>
              </a:rPr>
              <a:t>Siemens Panelboard Assembly</a:t>
            </a:r>
            <a:endParaRPr lang="en-US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6436A3-B342-B77F-B3B8-4366EFA1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1621"/>
            <a:ext cx="5181600" cy="412210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hlinkClick r:id="rId10"/>
              </a:rPr>
              <a:t>Assembly and Manufacturing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hlinkClick r:id="rId11"/>
              </a:rPr>
              <a:t>Logistics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hlinkClick r:id="rId12"/>
              </a:rPr>
              <a:t>Safety Services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hlinkClick r:id="rId13"/>
              </a:rPr>
              <a:t>Variable Frequency Drive Validation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>
                <a:hlinkClick r:id="rId14"/>
              </a:rPr>
              <a:t>Pro Logistic Services </a:t>
            </a:r>
            <a:endParaRPr lang="en-US" sz="1900" dirty="0"/>
          </a:p>
          <a:p>
            <a:pPr>
              <a:lnSpc>
                <a:spcPct val="110000"/>
              </a:lnSpc>
            </a:pPr>
            <a:r>
              <a:rPr lang="en-US" sz="2400" dirty="0">
                <a:hlinkClick r:id="rId15"/>
              </a:rPr>
              <a:t>Training &amp; Events</a:t>
            </a:r>
            <a:endParaRPr lang="en-US" sz="2400" dirty="0"/>
          </a:p>
          <a:p>
            <a:pPr marL="0" indent="0">
              <a:lnSpc>
                <a:spcPct val="110000"/>
              </a:lnSpc>
              <a:buNone/>
            </a:pPr>
            <a:endParaRPr lang="en-US" sz="12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200" dirty="0"/>
              <a:t>Reference: </a:t>
            </a:r>
            <a:r>
              <a:rPr lang="en-US" sz="1200" dirty="0">
                <a:hlinkClick r:id="rId16"/>
              </a:rPr>
              <a:t>https://www.1sourcedist.com/services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48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932C8-F3CB-4227-9F85-C68C1CFF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5F8BF-C55E-457C-BB24-EC842641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57" y="2333741"/>
            <a:ext cx="11553110" cy="3513903"/>
          </a:xfrm>
        </p:spPr>
        <p:txBody>
          <a:bodyPr>
            <a:normAutofit/>
          </a:bodyPr>
          <a:lstStyle/>
          <a:p>
            <a:r>
              <a:rPr lang="en-US" sz="2400" dirty="0"/>
              <a:t>Delivery when you need it</a:t>
            </a:r>
          </a:p>
          <a:p>
            <a:pPr lvl="1"/>
            <a:r>
              <a:rPr lang="en-US" sz="2000" dirty="0"/>
              <a:t>Increased AM appointment delivery times</a:t>
            </a:r>
          </a:p>
          <a:p>
            <a:pPr lvl="1"/>
            <a:r>
              <a:rPr lang="en-US" sz="2000" dirty="0"/>
              <a:t>Same day delivery available</a:t>
            </a:r>
          </a:p>
          <a:p>
            <a:pPr lvl="1"/>
            <a:r>
              <a:rPr lang="en-US" sz="2000" dirty="0"/>
              <a:t>Whether you need a boom truck, a truck with a forklift or a flat body truck, OneSource provides the right truck for the right application</a:t>
            </a:r>
          </a:p>
          <a:p>
            <a:r>
              <a:rPr lang="en-US" sz="2400" dirty="0"/>
              <a:t>Storage Lockers</a:t>
            </a:r>
          </a:p>
          <a:p>
            <a:pPr lvl="1"/>
            <a:r>
              <a:rPr lang="en-US" sz="2000" dirty="0"/>
              <a:t>Gives you access to your orders 24/7</a:t>
            </a:r>
          </a:p>
          <a:p>
            <a:pPr lvl="1"/>
            <a:r>
              <a:rPr lang="en-US" sz="2000" dirty="0"/>
              <a:t>Place your order on our website or mobile app—receive a notification when your order is ready</a:t>
            </a:r>
          </a:p>
          <a:p>
            <a:pPr lvl="1"/>
            <a:r>
              <a:rPr lang="en-US" sz="2000" dirty="0"/>
              <a:t>If you order before 7 PM, you can pick up your order the next day</a:t>
            </a:r>
          </a:p>
        </p:txBody>
      </p:sp>
      <p:pic>
        <p:nvPicPr>
          <p:cNvPr id="3074" name="Picture 2" descr="https://www.1sourcedist.com/SiteContent/Images/ServicesAndSolutions/wafci53x.b5k.jpg">
            <a:extLst>
              <a:ext uri="{FF2B5EF4-FFF2-40B4-BE49-F238E27FC236}">
                <a16:creationId xmlns:a16="http://schemas.microsoft.com/office/drawing/2014/main" id="{6E88AFB3-C51C-4E89-8B55-E789992DA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07240" cy="18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9EFF5-CD96-47B8-9460-F77E6B42BFD8}"/>
              </a:ext>
            </a:extLst>
          </p:cNvPr>
          <p:cNvSpPr txBox="1"/>
          <p:nvPr/>
        </p:nvSpPr>
        <p:spPr>
          <a:xfrm>
            <a:off x="9647537" y="1946616"/>
            <a:ext cx="2468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Download Logistics Brochure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42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907115-B223-8198-F6B9-0E191F5AD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1175"/>
            <a:ext cx="8361375" cy="50168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2F96B-F18F-1436-BC57-429D8CC3A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9763" y="2511737"/>
            <a:ext cx="3932237" cy="3675699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Mobile App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iOS or Android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Scan &amp; order with barcode scanner </a:t>
            </a:r>
          </a:p>
          <a:p>
            <a:pPr marL="457200"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Search, browse &amp; order products </a:t>
            </a:r>
          </a:p>
          <a:p>
            <a:pPr>
              <a:lnSpc>
                <a:spcPct val="160000"/>
              </a:lnSpc>
            </a:pPr>
            <a:r>
              <a:rPr lang="en-US" sz="2000" dirty="0"/>
              <a:t>Website Solutions Videos: </a:t>
            </a:r>
            <a:br>
              <a:rPr lang="en-US" sz="1600" dirty="0"/>
            </a:br>
            <a:r>
              <a:rPr lang="en-US" sz="1600" dirty="0">
                <a:hlinkClick r:id="rId3"/>
              </a:rPr>
              <a:t>Account Dashboard</a:t>
            </a:r>
            <a:br>
              <a:rPr lang="en-US" sz="1600" dirty="0"/>
            </a:br>
            <a:r>
              <a:rPr lang="en-US" sz="1600" dirty="0">
                <a:hlinkClick r:id="rId4"/>
              </a:rPr>
              <a:t>Orders &amp; Quotes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Product Groups</a:t>
            </a:r>
            <a:br>
              <a:rPr lang="en-US" sz="1600" dirty="0"/>
            </a:br>
            <a:r>
              <a:rPr lang="en-US" sz="1600" dirty="0">
                <a:hlinkClick r:id="rId6"/>
              </a:rPr>
              <a:t>Frequently Purchased Products</a:t>
            </a:r>
            <a:br>
              <a:rPr lang="en-US" sz="1600" dirty="0"/>
            </a:br>
            <a:r>
              <a:rPr lang="en-US" sz="1600" dirty="0">
                <a:hlinkClick r:id="rId7"/>
              </a:rPr>
              <a:t>Import Order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>
                <a:hlinkClick r:id="rId8"/>
              </a:rPr>
              <a:t>Digital Job Center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600" dirty="0">
                <a:hlinkClick r:id="rId9"/>
              </a:rPr>
              <a:t>Delivery Notifications</a:t>
            </a: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</p:txBody>
      </p:sp>
      <p:pic>
        <p:nvPicPr>
          <p:cNvPr id="7" name="Picture 2" descr="https://www.1sourcedist.com/SiteContent/Images/ServicesAndSolutions/h50vpucj.oco.jpg">
            <a:extLst>
              <a:ext uri="{FF2B5EF4-FFF2-40B4-BE49-F238E27FC236}">
                <a16:creationId xmlns:a16="http://schemas.microsoft.com/office/drawing/2014/main" id="{9121279A-34F4-D9D9-B902-ADBD1D145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4430"/>
            <a:ext cx="12211186" cy="18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325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932C8-F3CB-4227-9F85-C68C1CFF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 Managed Inventory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5F8BF-C55E-457C-BB24-EC842641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956141"/>
            <a:ext cx="11906250" cy="40576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OneSource </a:t>
            </a:r>
            <a:r>
              <a:rPr lang="en-US" sz="1800" dirty="0" err="1"/>
              <a:t>SureStock</a:t>
            </a:r>
            <a:r>
              <a:rPr lang="en-US" sz="1800" dirty="0"/>
              <a:t>™ Customized, straightforward, and time-saving VMI solutions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Increase your productivity and efficiency by eliminating time spent on materials handling</a:t>
            </a:r>
            <a:endParaRPr lang="en-US" sz="10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We regularly update lead times, measure your supply chain performance, recalculate your stock level requirements and provide cutting-edge vending solutions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Scanning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We use connected devices to collect inventory levels and trigger ordering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Our team schedules scans that suit your needs and support spot buying for production increase. Scans are shared wirelessly with our network for quick turnaround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Organization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Our team will identify, label, arrange and organize all applicable inventory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We do regular inventory reviews with service stock in our facilities for high demand items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Vending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Tailored to fit your needs, choose from traditional vending, carousel/locker vending and passive vending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We provide full analytics, reporting and customization of the data flow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Full Service </a:t>
            </a:r>
            <a:r>
              <a:rPr lang="en-US" sz="1800" dirty="0" err="1"/>
              <a:t>Toolcrib</a:t>
            </a:r>
            <a:r>
              <a:rPr lang="en-US" sz="18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We provide full resource management and onsite staff to suit your needs and budget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Our team integrates a service queue ticketing system to manage request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400" dirty="0"/>
          </a:p>
        </p:txBody>
      </p:sp>
      <p:pic>
        <p:nvPicPr>
          <p:cNvPr id="3074" name="Picture 2" descr="https://www.1sourcedist.com/SiteContent/Images/ServicesAndSolutions/yrzj2wwc.enu.jpg">
            <a:extLst>
              <a:ext uri="{FF2B5EF4-FFF2-40B4-BE49-F238E27FC236}">
                <a16:creationId xmlns:a16="http://schemas.microsoft.com/office/drawing/2014/main" id="{F4110F66-7523-4C86-B9C1-21DA84CB7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9525"/>
            <a:ext cx="12191999" cy="19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A802237B-A07E-4C04-B31A-EEFEFB68D0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789" y="3677353"/>
            <a:ext cx="2203880" cy="2961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A289D4-6B3E-40B0-A2E6-69BFD3F0EC0B}"/>
              </a:ext>
            </a:extLst>
          </p:cNvPr>
          <p:cNvSpPr txBox="1"/>
          <p:nvPr/>
        </p:nvSpPr>
        <p:spPr>
          <a:xfrm>
            <a:off x="9647537" y="1946616"/>
            <a:ext cx="2468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Download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SureStock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VMI Brochure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6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19B1A-C257-68F1-5857-A8E36D3CCADD}"/>
              </a:ext>
            </a:extLst>
          </p:cNvPr>
          <p:cNvSpPr/>
          <p:nvPr/>
        </p:nvSpPr>
        <p:spPr>
          <a:xfrm>
            <a:off x="6943725" y="-760"/>
            <a:ext cx="5248275" cy="1864995"/>
          </a:xfrm>
          <a:prstGeom prst="rect">
            <a:avLst/>
          </a:prstGeom>
          <a:solidFill>
            <a:srgbClr val="E9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2B2605-14A4-B1A5-78CF-48093FAF5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75027"/>
            <a:ext cx="5157787" cy="823912"/>
          </a:xfrm>
        </p:spPr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8BCAECC-62F9-AE4F-7D48-B183EBFF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8939"/>
            <a:ext cx="5157787" cy="3582694"/>
          </a:xfrm>
        </p:spPr>
        <p:txBody>
          <a:bodyPr>
            <a:normAutofit/>
          </a:bodyPr>
          <a:lstStyle/>
          <a:p>
            <a:r>
              <a:rPr lang="en-US" dirty="0"/>
              <a:t>Lighting audit</a:t>
            </a:r>
          </a:p>
          <a:p>
            <a:r>
              <a:rPr lang="en-US" dirty="0"/>
              <a:t>Design-build support</a:t>
            </a:r>
          </a:p>
          <a:p>
            <a:r>
              <a:rPr lang="en-US" dirty="0"/>
              <a:t>CAD design assistance</a:t>
            </a:r>
          </a:p>
          <a:p>
            <a:r>
              <a:rPr lang="en-US" dirty="0"/>
              <a:t>Point-by-point layouts</a:t>
            </a:r>
          </a:p>
          <a:p>
            <a:r>
              <a:rPr lang="en-US" dirty="0"/>
              <a:t>Controls design &amp; integration</a:t>
            </a:r>
          </a:p>
          <a:p>
            <a:r>
              <a:rPr lang="en-US" dirty="0"/>
              <a:t>Energy savings analysis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502794-EB12-6E8C-6323-B4CCCF26A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75027"/>
            <a:ext cx="5183188" cy="823912"/>
          </a:xfrm>
        </p:spPr>
        <p:txBody>
          <a:bodyPr/>
          <a:lstStyle/>
          <a:p>
            <a:r>
              <a:rPr lang="en-US" dirty="0"/>
              <a:t>Key Partners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DA475E1-4915-8E34-1BB5-C779C9155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8939"/>
            <a:ext cx="5183188" cy="3582694"/>
          </a:xfrm>
        </p:spPr>
        <p:txBody>
          <a:bodyPr>
            <a:normAutofit/>
          </a:bodyPr>
          <a:lstStyle/>
          <a:p>
            <a:r>
              <a:rPr lang="en-US" dirty="0"/>
              <a:t>Acuity Lithonia</a:t>
            </a:r>
          </a:p>
          <a:p>
            <a:r>
              <a:rPr lang="en-US" dirty="0"/>
              <a:t>Cooper Lighting</a:t>
            </a:r>
          </a:p>
          <a:p>
            <a:r>
              <a:rPr lang="en-US" dirty="0"/>
              <a:t>Lutron Controls</a:t>
            </a:r>
          </a:p>
          <a:p>
            <a:r>
              <a:rPr lang="en-US" dirty="0" err="1"/>
              <a:t>LEDVance</a:t>
            </a:r>
            <a:endParaRPr lang="en-US" dirty="0"/>
          </a:p>
          <a:p>
            <a:r>
              <a:rPr lang="en-US" dirty="0"/>
              <a:t>Nicor Lighting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0D6758-B165-2B1C-3089-79C577E0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32" y="-5523"/>
            <a:ext cx="786254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A7EFA41D-3834-0019-1E17-0F2E5BC56C85}"/>
              </a:ext>
            </a:extLst>
          </p:cNvPr>
          <p:cNvSpPr/>
          <p:nvPr/>
        </p:nvSpPr>
        <p:spPr>
          <a:xfrm flipH="1">
            <a:off x="6172200" y="-6030"/>
            <a:ext cx="1695836" cy="1875534"/>
          </a:xfrm>
          <a:prstGeom prst="rtTriangle">
            <a:avLst/>
          </a:prstGeom>
          <a:solidFill>
            <a:srgbClr val="E9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339E6-A744-3074-32A5-3D5C24D9B05F}"/>
              </a:ext>
            </a:extLst>
          </p:cNvPr>
          <p:cNvSpPr txBox="1"/>
          <p:nvPr/>
        </p:nvSpPr>
        <p:spPr>
          <a:xfrm>
            <a:off x="7849609" y="270018"/>
            <a:ext cx="4360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LIGHTING </a:t>
            </a:r>
          </a:p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4105355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E19B1A-C257-68F1-5857-A8E36D3CCADD}"/>
              </a:ext>
            </a:extLst>
          </p:cNvPr>
          <p:cNvSpPr/>
          <p:nvPr/>
        </p:nvSpPr>
        <p:spPr>
          <a:xfrm>
            <a:off x="0" y="-4762"/>
            <a:ext cx="5248275" cy="1864995"/>
          </a:xfrm>
          <a:prstGeom prst="rect">
            <a:avLst/>
          </a:prstGeom>
          <a:solidFill>
            <a:srgbClr val="D4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neSource Sustainability Banner">
            <a:extLst>
              <a:ext uri="{FF2B5EF4-FFF2-40B4-BE49-F238E27FC236}">
                <a16:creationId xmlns:a16="http://schemas.microsoft.com/office/drawing/2014/main" id="{F26A314A-C678-B92E-0319-1D0058C20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 b="8731"/>
          <a:stretch/>
        </p:blipFill>
        <p:spPr bwMode="auto">
          <a:xfrm>
            <a:off x="4666971" y="-9525"/>
            <a:ext cx="7525029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2B2605-14A4-B1A5-78CF-48093FAF5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75027"/>
            <a:ext cx="5157787" cy="823912"/>
          </a:xfrm>
        </p:spPr>
        <p:txBody>
          <a:bodyPr/>
          <a:lstStyle/>
          <a:p>
            <a:r>
              <a:rPr lang="en-US" dirty="0"/>
              <a:t>Products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8BCAECC-62F9-AE4F-7D48-B183EBFF5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8939"/>
            <a:ext cx="5157787" cy="35826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EV Charging</a:t>
            </a:r>
          </a:p>
          <a:p>
            <a:pPr lvl="1"/>
            <a:r>
              <a:rPr lang="en-US" dirty="0"/>
              <a:t>Level 2 and level 3 applications</a:t>
            </a:r>
          </a:p>
          <a:p>
            <a:pPr lvl="1"/>
            <a:r>
              <a:rPr lang="en-US" dirty="0"/>
              <a:t>Parking lot and fleet solutions</a:t>
            </a:r>
          </a:p>
          <a:p>
            <a:pPr lvl="1"/>
            <a:r>
              <a:rPr lang="en-US" dirty="0"/>
              <a:t>Aligned with best-in-class manufacturers</a:t>
            </a:r>
          </a:p>
          <a:p>
            <a:r>
              <a:rPr lang="en-US" dirty="0"/>
              <a:t>Solar</a:t>
            </a:r>
          </a:p>
          <a:p>
            <a:pPr lvl="1"/>
            <a:r>
              <a:rPr lang="en-US" dirty="0"/>
              <a:t>Roof top or car port</a:t>
            </a:r>
          </a:p>
          <a:p>
            <a:pPr lvl="1"/>
            <a:r>
              <a:rPr lang="en-US" dirty="0"/>
              <a:t>Battery storage systems to manage demand during peak hours</a:t>
            </a:r>
          </a:p>
          <a:p>
            <a:r>
              <a:rPr lang="en-US" dirty="0"/>
              <a:t>Microgrid</a:t>
            </a:r>
          </a:p>
          <a:p>
            <a:pPr lvl="1"/>
            <a:r>
              <a:rPr lang="en-US" dirty="0"/>
              <a:t>On-site solar, storage, and power generation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502794-EB12-6E8C-6323-B4CCCF26A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75027"/>
            <a:ext cx="5183188" cy="823912"/>
          </a:xfrm>
        </p:spPr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DA475E1-4915-8E34-1BB5-C779C9155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8939"/>
            <a:ext cx="5183188" cy="358269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Consulting, Design, and Specification</a:t>
            </a:r>
          </a:p>
          <a:p>
            <a:pPr lvl="1"/>
            <a:r>
              <a:rPr lang="en-US" dirty="0"/>
              <a:t>End-to-end consulting, design, and specification for comprehensive clean energy system</a:t>
            </a:r>
          </a:p>
          <a:p>
            <a:r>
              <a:rPr lang="en-US" dirty="0"/>
              <a:t>Turnkey Solutions</a:t>
            </a:r>
          </a:p>
          <a:p>
            <a:pPr lvl="1"/>
            <a:r>
              <a:rPr lang="en-US" dirty="0"/>
              <a:t>Design and build, procurement of hardware and software, project management for installation, and financing</a:t>
            </a:r>
          </a:p>
          <a:p>
            <a:r>
              <a:rPr lang="en-US" dirty="0"/>
              <a:t>Project ROI</a:t>
            </a:r>
          </a:p>
          <a:p>
            <a:pPr lvl="1"/>
            <a:r>
              <a:rPr lang="en-US" dirty="0"/>
              <a:t>Analysis for lucrative green investment</a:t>
            </a:r>
          </a:p>
          <a:p>
            <a:pPr lvl="1"/>
            <a:r>
              <a:rPr lang="en-US" dirty="0"/>
              <a:t>Complete analysis of available grants, rebates, and incentives</a:t>
            </a:r>
          </a:p>
          <a:p>
            <a:r>
              <a:rPr lang="en-US" dirty="0"/>
              <a:t>Financing</a:t>
            </a:r>
          </a:p>
          <a:p>
            <a:pPr lvl="1"/>
            <a:r>
              <a:rPr lang="en-US" dirty="0"/>
              <a:t>Project financing solutions available</a:t>
            </a:r>
          </a:p>
        </p:txBody>
      </p:sp>
    </p:spTree>
    <p:extLst>
      <p:ext uri="{BB962C8B-B14F-4D97-AF65-F5344CB8AC3E}">
        <p14:creationId xmlns:p14="http://schemas.microsoft.com/office/powerpoint/2010/main" val="5996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8932C8-F3CB-4227-9F85-C68C1CFF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 Charging Solutions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5F8BF-C55E-457C-BB24-EC842641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57" y="2095500"/>
            <a:ext cx="9137993" cy="3733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Your one-stop partner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Meet government requirements for EV charging spaces, along with increasing demand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Full solutions for contractor and industrial customers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Turnkey solutions for 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Full project management based on industry best practices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Expert knowledge of energy codes and the products you need to fulfill requirements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Understanding of all available rebates and full rebate claim management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Fast and reliable delivery dates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Warehousing and full project delivery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Partnerships with leading hardware and software providers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Ensure that your job gets done on time, that it’s up to code, that you have leveraged all available rebates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Know your hardware is ready today the software you’ll need to install tomorrow, and that you won’t exceed the capacity of your electrical infrastructure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Whether you’re looking to power your fleet or take advantage of an EV charging station revenue stream, OneSource is the partner you can trust to do it right</a:t>
            </a:r>
          </a:p>
          <a:p>
            <a:pPr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9990B-1F9C-4D7A-A6C4-13EB24F6D5DC}"/>
              </a:ext>
            </a:extLst>
          </p:cNvPr>
          <p:cNvSpPr txBox="1"/>
          <p:nvPr/>
        </p:nvSpPr>
        <p:spPr>
          <a:xfrm>
            <a:off x="9647537" y="1946616"/>
            <a:ext cx="2468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Download EV Charging Brochure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DB0B9-2E90-4E8B-A244-8098458D2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2"/>
            <a:ext cx="12207240" cy="1876424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6763E9EC-F2FF-498F-BBC4-88E6ABF088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43"/>
          <a:stretch/>
        </p:blipFill>
        <p:spPr>
          <a:xfrm>
            <a:off x="9983127" y="2321264"/>
            <a:ext cx="2065924" cy="45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75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01BE1CE-9A97-9744-82E5-7C4F0E24C6D0}" vid="{DFB51AF8-1732-024E-96A1-385DDE2C4085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5CC7"/>
      </a:accent1>
      <a:accent2>
        <a:srgbClr val="ED8B00"/>
      </a:accent2>
      <a:accent3>
        <a:srgbClr val="B1B3B3"/>
      </a:accent3>
      <a:accent4>
        <a:srgbClr val="F2A900"/>
      </a:accent4>
      <a:accent5>
        <a:srgbClr val="007396"/>
      </a:accent5>
      <a:accent6>
        <a:srgbClr val="008578"/>
      </a:accent6>
      <a:hlink>
        <a:srgbClr val="0067B9"/>
      </a:hlink>
      <a:folHlink>
        <a:srgbClr val="009FD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01BE1CE-9A97-9744-82E5-7C4F0E24C6D0}" vid="{DFB51AF8-1732-024E-96A1-385DDE2C40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dfdf88-4dfb-416b-b9f5-84dee709fed5" xsi:nil="true"/>
    <lcf76f155ced4ddcb4097134ff3c332f xmlns="b3ca533d-6793-45aa-8c52-49c64e68de4b">
      <Terms xmlns="http://schemas.microsoft.com/office/infopath/2007/PartnerControls"/>
    </lcf76f155ced4ddcb4097134ff3c332f>
    <_dlc_DocId xmlns="69dfdf88-4dfb-416b-b9f5-84dee709fed5">CNECTDRIVE-1423027337-637486</_dlc_DocId>
    <_dlc_DocIdUrl xmlns="69dfdf88-4dfb-416b-b9f5-84dee709fed5">
      <Url>https://hcpsocal.sharepoint.com/sites/CNECTDrive/_layouts/15/DocIdRedir.aspx?ID=CNECTDRIVE-1423027337-637486</Url>
      <Description>CNECTDRIVE-1423027337-637486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B09251AE85FE4EB05F7AD0BC5B9B57" ma:contentTypeVersion="18" ma:contentTypeDescription="Create a new document." ma:contentTypeScope="" ma:versionID="37e792dd1f945b9cd51dfd1c2eed9509">
  <xsd:schema xmlns:xsd="http://www.w3.org/2001/XMLSchema" xmlns:xs="http://www.w3.org/2001/XMLSchema" xmlns:p="http://schemas.microsoft.com/office/2006/metadata/properties" xmlns:ns2="69dfdf88-4dfb-416b-b9f5-84dee709fed5" xmlns:ns3="b3ca533d-6793-45aa-8c52-49c64e68de4b" targetNamespace="http://schemas.microsoft.com/office/2006/metadata/properties" ma:root="true" ma:fieldsID="328e8ad3a7ffad0fb8d8d282c9376430" ns2:_="" ns3:_="">
    <xsd:import namespace="69dfdf88-4dfb-416b-b9f5-84dee709fed5"/>
    <xsd:import namespace="b3ca533d-6793-45aa-8c52-49c64e68de4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fdf88-4dfb-416b-b9f5-84dee709fe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befc0fc7-8702-4ff7-81f0-da0387ae1a79}" ma:internalName="TaxCatchAll" ma:showField="CatchAllData" ma:web="69dfdf88-4dfb-416b-b9f5-84dee709f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a533d-6793-45aa-8c52-49c64e68de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a3a3a8ba-62f0-462b-86d7-ebe049dd93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689B984-4D7D-407B-BCD8-5B6623D14EBA}">
  <ds:schemaRefs>
    <ds:schemaRef ds:uri="http://schemas.microsoft.com/office/2006/metadata/properties"/>
    <ds:schemaRef ds:uri="http://schemas.microsoft.com/office/infopath/2007/PartnerControls"/>
    <ds:schemaRef ds:uri="5e8916f7-8613-425e-b597-d9d84d9b53c0"/>
    <ds:schemaRef ds:uri="cb8a2f34-848d-44b4-ad5c-19f09eb1e0cc"/>
    <ds:schemaRef ds:uri="69dfdf88-4dfb-416b-b9f5-84dee709fed5"/>
    <ds:schemaRef ds:uri="b3ca533d-6793-45aa-8c52-49c64e68de4b"/>
  </ds:schemaRefs>
</ds:datastoreItem>
</file>

<file path=customXml/itemProps2.xml><?xml version="1.0" encoding="utf-8"?>
<ds:datastoreItem xmlns:ds="http://schemas.openxmlformats.org/officeDocument/2006/customXml" ds:itemID="{D43CE84A-608B-4B0B-96D0-78F3BF4E1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fdf88-4dfb-416b-b9f5-84dee709fed5"/>
    <ds:schemaRef ds:uri="b3ca533d-6793-45aa-8c52-49c64e68de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1FBCE8-E3B2-4A17-8A5C-1970417798C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7015AE3-EE16-46BE-8044-D870086EC2B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OneSource_Template</Template>
  <TotalTime>2028</TotalTime>
  <Words>1044</Words>
  <Application>Microsoft Office PowerPoint</Application>
  <PresentationFormat>Widescreen</PresentationFormat>
  <Paragraphs>174</Paragraphs>
  <Slides>14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OneSource Overview</vt:lpstr>
      <vt:lpstr>Premier Contracted Supplier Contract Number PP-FA-974 Electrical Products Effective May 1st, 2022</vt:lpstr>
      <vt:lpstr>OneSource Services &amp; Solutions</vt:lpstr>
      <vt:lpstr>Logistics</vt:lpstr>
      <vt:lpstr>PowerPoint Presentation</vt:lpstr>
      <vt:lpstr>Vendor Managed Inventory</vt:lpstr>
      <vt:lpstr>PowerPoint Presentation</vt:lpstr>
      <vt:lpstr>PowerPoint Presentation</vt:lpstr>
      <vt:lpstr>EV Charging Solutions</vt:lpstr>
      <vt:lpstr>About OneSource Distributors</vt:lpstr>
      <vt:lpstr>CDC's and Warehouses (non-Utility)</vt:lpstr>
      <vt:lpstr>Key Suppliers</vt:lpstr>
      <vt:lpstr>About Sonepar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HICKS Tasha</dc:creator>
  <cp:lastModifiedBy>Lori Lumpkin</cp:lastModifiedBy>
  <cp:revision>104</cp:revision>
  <dcterms:created xsi:type="dcterms:W3CDTF">2018-10-15T22:57:01Z</dcterms:created>
  <dcterms:modified xsi:type="dcterms:W3CDTF">2023-08-23T17:07:02Z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0x0101003CB09251AE85FE4EB05F7AD0BC5B9B57</vt:lpwstr>
  </property>
  <property fmtid="{D5CDD505-2E9C-101B-9397-08002B2CF9AE}" pid="3" name="_dlc_DocIdItemGuid">
    <vt:lpwstr>8334bf52-29ef-485a-9ac5-f8551739fbc7</vt:lpwstr>
  </property>
</Properties>
</file>