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diagrams/data2.xml" ContentType="application/vnd.openxmlformats-officedocument.drawingml.diagramData+xml"/>
  <Override PartName="/ppt/diagrams/data3.xml" ContentType="application/vnd.openxmlformats-officedocument.drawingml.diagramData+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8.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diagrams/colors2.xml" ContentType="application/vnd.openxmlformats-officedocument.drawingml.diagramColors+xml"/>
  <Override PartName="/ppt/theme/theme2.xml" ContentType="application/vnd.openxmlformats-officedocument.theme+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rawing2.xml" ContentType="application/vnd.ms-office.drawingml.diagramDrawing+xml"/>
  <Override PartName="/ppt/diagrams/quickStyle2.xml" ContentType="application/vnd.openxmlformats-officedocument.drawingml.diagramStyle+xml"/>
  <Override PartName="/ppt/diagrams/layout2.xml" ContentType="application/vnd.openxmlformats-officedocument.drawingml.diagramLayout+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3" r:id="rId1"/>
  </p:sldMasterIdLst>
  <p:notesMasterIdLst>
    <p:notesMasterId r:id="rId10"/>
  </p:notesMasterIdLst>
  <p:sldIdLst>
    <p:sldId id="256" r:id="rId2"/>
    <p:sldId id="266" r:id="rId3"/>
    <p:sldId id="276" r:id="rId4"/>
    <p:sldId id="270" r:id="rId5"/>
    <p:sldId id="269" r:id="rId6"/>
    <p:sldId id="271" r:id="rId7"/>
    <p:sldId id="272" r:id="rId8"/>
    <p:sldId id="28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37"/>
    <p:restoredTop sz="94096"/>
  </p:normalViewPr>
  <p:slideViewPr>
    <p:cSldViewPr snapToGrid="0" snapToObjects="1">
      <p:cViewPr varScale="1">
        <p:scale>
          <a:sx n="104" d="100"/>
          <a:sy n="104" d="100"/>
        </p:scale>
        <p:origin x="143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18" Type="http://schemas.openxmlformats.org/officeDocument/2006/relationships/customXml" Target="../customXml/item4.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3" Type="http://schemas.openxmlformats.org/officeDocument/2006/relationships/hyperlink" Target="https://www.veterinaryemergencygroup.com/" TargetMode="External"/><Relationship Id="rId2" Type="http://schemas.openxmlformats.org/officeDocument/2006/relationships/hyperlink" Target="https://heartland.com/" TargetMode="External"/><Relationship Id="rId1" Type="http://schemas.openxmlformats.org/officeDocument/2006/relationships/hyperlink" Target="https://mb2dental.com/" TargetMode="External"/><Relationship Id="rId4" Type="http://schemas.openxmlformats.org/officeDocument/2006/relationships/hyperlink" Target="https://ensigngroup.net/" TargetMode="External"/></Relationships>
</file>

<file path=ppt/diagrams/_rels/data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3" Type="http://schemas.openxmlformats.org/officeDocument/2006/relationships/hyperlink" Target="https://www.veterinaryemergencygroup.com/" TargetMode="External"/><Relationship Id="rId2" Type="http://schemas.openxmlformats.org/officeDocument/2006/relationships/hyperlink" Target="https://heartland.com/" TargetMode="External"/><Relationship Id="rId1" Type="http://schemas.openxmlformats.org/officeDocument/2006/relationships/hyperlink" Target="https://mb2dental.com/" TargetMode="External"/><Relationship Id="rId4" Type="http://schemas.openxmlformats.org/officeDocument/2006/relationships/hyperlink" Target="https://ensigngroup.net/" TargetMode="External"/></Relationships>
</file>

<file path=ppt/diagrams/_rels/drawing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3DA55D-7F0E-460D-98D2-135267E74678}"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1498807C-96E7-48A9-8281-65876FDA88FA}">
      <dgm:prSet/>
      <dgm:spPr/>
      <dgm:t>
        <a:bodyPr/>
        <a:lstStyle/>
        <a:p>
          <a:r>
            <a:rPr lang="en-US" dirty="0">
              <a:latin typeface="Avenir Book" panose="02000503020000020003" pitchFamily="2" charset="0"/>
            </a:rPr>
            <a:t>Nation-wide Coverage </a:t>
          </a:r>
        </a:p>
      </dgm:t>
    </dgm:pt>
    <dgm:pt modelId="{24D2182D-2ADE-4E6D-B668-C9F0467C641A}" type="parTrans" cxnId="{10A30BC1-AD8D-4AEF-9155-152E8415D988}">
      <dgm:prSet/>
      <dgm:spPr/>
      <dgm:t>
        <a:bodyPr/>
        <a:lstStyle/>
        <a:p>
          <a:endParaRPr lang="en-US"/>
        </a:p>
      </dgm:t>
    </dgm:pt>
    <dgm:pt modelId="{F2EAAE52-523F-491F-9379-22A6F4167D12}" type="sibTrans" cxnId="{10A30BC1-AD8D-4AEF-9155-152E8415D988}">
      <dgm:prSet/>
      <dgm:spPr/>
      <dgm:t>
        <a:bodyPr/>
        <a:lstStyle/>
        <a:p>
          <a:endParaRPr lang="en-US"/>
        </a:p>
      </dgm:t>
    </dgm:pt>
    <dgm:pt modelId="{DA84D278-C8AF-419F-85FB-9FC5498727F8}">
      <dgm:prSet/>
      <dgm:spPr/>
      <dgm:t>
        <a:bodyPr/>
        <a:lstStyle/>
        <a:p>
          <a:r>
            <a:rPr lang="en-US" dirty="0">
              <a:latin typeface="Avenir Book" panose="02000503020000020003" pitchFamily="2" charset="0"/>
            </a:rPr>
            <a:t>Competitive Pricing</a:t>
          </a:r>
        </a:p>
      </dgm:t>
    </dgm:pt>
    <dgm:pt modelId="{0283B979-FA60-4460-BB23-F0A072A031BD}" type="parTrans" cxnId="{2987E0CE-176B-4309-A990-8A0DF3B1283B}">
      <dgm:prSet/>
      <dgm:spPr/>
      <dgm:t>
        <a:bodyPr/>
        <a:lstStyle/>
        <a:p>
          <a:endParaRPr lang="en-US"/>
        </a:p>
      </dgm:t>
    </dgm:pt>
    <dgm:pt modelId="{63EC5824-26A6-4FEE-BE8F-77C46EB06876}" type="sibTrans" cxnId="{2987E0CE-176B-4309-A990-8A0DF3B1283B}">
      <dgm:prSet/>
      <dgm:spPr/>
      <dgm:t>
        <a:bodyPr/>
        <a:lstStyle/>
        <a:p>
          <a:endParaRPr lang="en-US"/>
        </a:p>
      </dgm:t>
    </dgm:pt>
    <dgm:pt modelId="{87E85442-F287-4C1E-890C-7CE9DE16EB6E}">
      <dgm:prSet/>
      <dgm:spPr/>
      <dgm:t>
        <a:bodyPr/>
        <a:lstStyle/>
        <a:p>
          <a:r>
            <a:rPr lang="en-US" dirty="0">
              <a:latin typeface="Avenir Book" panose="02000503020000020003" pitchFamily="2" charset="0"/>
            </a:rPr>
            <a:t>High Level Customer Service</a:t>
          </a:r>
        </a:p>
      </dgm:t>
    </dgm:pt>
    <dgm:pt modelId="{843C8589-79FF-4FCB-B1C3-E22381EC1E0F}" type="parTrans" cxnId="{193AAA28-0570-489C-98F8-217D02658026}">
      <dgm:prSet/>
      <dgm:spPr/>
      <dgm:t>
        <a:bodyPr/>
        <a:lstStyle/>
        <a:p>
          <a:endParaRPr lang="en-US"/>
        </a:p>
      </dgm:t>
    </dgm:pt>
    <dgm:pt modelId="{EAB59084-55DB-4C6A-9632-D36923DBC83C}" type="sibTrans" cxnId="{193AAA28-0570-489C-98F8-217D02658026}">
      <dgm:prSet/>
      <dgm:spPr/>
      <dgm:t>
        <a:bodyPr/>
        <a:lstStyle/>
        <a:p>
          <a:endParaRPr lang="en-US"/>
        </a:p>
      </dgm:t>
    </dgm:pt>
    <dgm:pt modelId="{AC210F45-D455-4A85-AB85-BC72137245CC}">
      <dgm:prSet/>
      <dgm:spPr/>
      <dgm:t>
        <a:bodyPr/>
        <a:lstStyle/>
        <a:p>
          <a:r>
            <a:rPr lang="en-US" dirty="0">
              <a:latin typeface="Avenir Book" panose="02000503020000020003" pitchFamily="2" charset="0"/>
            </a:rPr>
            <a:t>Dedicated Account Representative </a:t>
          </a:r>
        </a:p>
      </dgm:t>
    </dgm:pt>
    <dgm:pt modelId="{6707C3F2-3CF0-4AEB-9DC0-E377DD84C6D2}" type="parTrans" cxnId="{38C5687E-8B84-461E-880C-74D9CD0EEE81}">
      <dgm:prSet/>
      <dgm:spPr/>
      <dgm:t>
        <a:bodyPr/>
        <a:lstStyle/>
        <a:p>
          <a:endParaRPr lang="en-US"/>
        </a:p>
      </dgm:t>
    </dgm:pt>
    <dgm:pt modelId="{BE8DD87B-8DCE-40E7-BBF0-1C52F7BF9C9C}" type="sibTrans" cxnId="{38C5687E-8B84-461E-880C-74D9CD0EEE81}">
      <dgm:prSet/>
      <dgm:spPr/>
      <dgm:t>
        <a:bodyPr/>
        <a:lstStyle/>
        <a:p>
          <a:endParaRPr lang="en-US"/>
        </a:p>
      </dgm:t>
    </dgm:pt>
    <dgm:pt modelId="{B2CC2F4D-FAFF-45D5-8F9E-A1047B738F37}">
      <dgm:prSet/>
      <dgm:spPr/>
      <dgm:t>
        <a:bodyPr/>
        <a:lstStyle/>
        <a:p>
          <a:r>
            <a:rPr lang="en-US" dirty="0">
              <a:latin typeface="Avenir Book" panose="02000503020000020003" pitchFamily="2" charset="0"/>
            </a:rPr>
            <a:t>Customized Billing Options</a:t>
          </a:r>
        </a:p>
      </dgm:t>
    </dgm:pt>
    <dgm:pt modelId="{BBEFAC43-2C08-4BE1-B8D1-FBEED72953EA}" type="parTrans" cxnId="{0F18D3A9-589F-4E2A-A5AC-3A68261F259D}">
      <dgm:prSet/>
      <dgm:spPr/>
      <dgm:t>
        <a:bodyPr/>
        <a:lstStyle/>
        <a:p>
          <a:endParaRPr lang="en-US"/>
        </a:p>
      </dgm:t>
    </dgm:pt>
    <dgm:pt modelId="{848D6E06-7303-4616-8E82-9FD669684384}" type="sibTrans" cxnId="{0F18D3A9-589F-4E2A-A5AC-3A68261F259D}">
      <dgm:prSet/>
      <dgm:spPr/>
      <dgm:t>
        <a:bodyPr/>
        <a:lstStyle/>
        <a:p>
          <a:endParaRPr lang="en-US"/>
        </a:p>
      </dgm:t>
    </dgm:pt>
    <dgm:pt modelId="{78AB2856-1280-46D2-A447-E72AD8AD1456}">
      <dgm:prSet/>
      <dgm:spPr/>
      <dgm:t>
        <a:bodyPr/>
        <a:lstStyle/>
        <a:p>
          <a:r>
            <a:rPr lang="en-US" dirty="0"/>
            <a:t>C</a:t>
          </a:r>
          <a:r>
            <a:rPr lang="en-US" dirty="0">
              <a:latin typeface="Avenir Book" panose="02000503020000020003" pitchFamily="2" charset="0"/>
            </a:rPr>
            <a:t>ompliant with Federal and State Regulations</a:t>
          </a:r>
        </a:p>
      </dgm:t>
    </dgm:pt>
    <dgm:pt modelId="{EAC33DCE-1893-484E-A539-DADE05327182}" type="parTrans" cxnId="{5AD527F5-6932-4ABE-90AD-A944D268BC39}">
      <dgm:prSet/>
      <dgm:spPr/>
      <dgm:t>
        <a:bodyPr/>
        <a:lstStyle/>
        <a:p>
          <a:endParaRPr lang="en-US"/>
        </a:p>
      </dgm:t>
    </dgm:pt>
    <dgm:pt modelId="{A975C618-82F6-4A08-9B02-38036CD65902}" type="sibTrans" cxnId="{5AD527F5-6932-4ABE-90AD-A944D268BC39}">
      <dgm:prSet/>
      <dgm:spPr/>
      <dgm:t>
        <a:bodyPr/>
        <a:lstStyle/>
        <a:p>
          <a:endParaRPr lang="en-US"/>
        </a:p>
      </dgm:t>
    </dgm:pt>
    <dgm:pt modelId="{91E695F2-503E-4DD3-A4EF-51826AFC7D19}">
      <dgm:prSet/>
      <dgm:spPr/>
      <dgm:t>
        <a:bodyPr/>
        <a:lstStyle/>
        <a:p>
          <a:r>
            <a:rPr lang="en-US" dirty="0">
              <a:latin typeface="Avenir Book" panose="02000503020000020003" pitchFamily="2" charset="0"/>
            </a:rPr>
            <a:t>Safe Disposal Practice </a:t>
          </a:r>
        </a:p>
      </dgm:t>
    </dgm:pt>
    <dgm:pt modelId="{4B14DEEF-5568-44AB-87F7-AB967E6B84F7}" type="parTrans" cxnId="{0F1766D1-9500-450A-8318-B6C2BBA6EE45}">
      <dgm:prSet/>
      <dgm:spPr/>
      <dgm:t>
        <a:bodyPr/>
        <a:lstStyle/>
        <a:p>
          <a:endParaRPr lang="en-US"/>
        </a:p>
      </dgm:t>
    </dgm:pt>
    <dgm:pt modelId="{D91A9577-4FC8-4DCF-93F8-12A01D91C2DD}" type="sibTrans" cxnId="{0F1766D1-9500-450A-8318-B6C2BBA6EE45}">
      <dgm:prSet/>
      <dgm:spPr/>
      <dgm:t>
        <a:bodyPr/>
        <a:lstStyle/>
        <a:p>
          <a:endParaRPr lang="en-US"/>
        </a:p>
      </dgm:t>
    </dgm:pt>
    <dgm:pt modelId="{5A981396-1E7B-4A79-8CE0-766082228DB1}">
      <dgm:prSet/>
      <dgm:spPr/>
      <dgm:t>
        <a:bodyPr/>
        <a:lstStyle/>
        <a:p>
          <a:r>
            <a:rPr lang="en-US" dirty="0">
              <a:latin typeface="Avenir Book" panose="02000503020000020003" pitchFamily="2" charset="0"/>
            </a:rPr>
            <a:t>Customizable Service Plans for Different Facility Sizes</a:t>
          </a:r>
        </a:p>
      </dgm:t>
    </dgm:pt>
    <dgm:pt modelId="{E9612F5C-3D40-4606-8A16-06314441B9F6}" type="parTrans" cxnId="{11E71CC5-0E60-43DA-BA4A-328F49BF6453}">
      <dgm:prSet/>
      <dgm:spPr/>
      <dgm:t>
        <a:bodyPr/>
        <a:lstStyle/>
        <a:p>
          <a:endParaRPr lang="en-US"/>
        </a:p>
      </dgm:t>
    </dgm:pt>
    <dgm:pt modelId="{033F2FDE-6966-43B3-A453-ABA700850906}" type="sibTrans" cxnId="{11E71CC5-0E60-43DA-BA4A-328F49BF6453}">
      <dgm:prSet/>
      <dgm:spPr/>
      <dgm:t>
        <a:bodyPr/>
        <a:lstStyle/>
        <a:p>
          <a:endParaRPr lang="en-US"/>
        </a:p>
      </dgm:t>
    </dgm:pt>
    <dgm:pt modelId="{D395F2F4-F5E3-794B-AAE6-412767CE18B4}" type="pres">
      <dgm:prSet presAssocID="{2C3DA55D-7F0E-460D-98D2-135267E74678}" presName="diagram" presStyleCnt="0">
        <dgm:presLayoutVars>
          <dgm:dir/>
          <dgm:resizeHandles val="exact"/>
        </dgm:presLayoutVars>
      </dgm:prSet>
      <dgm:spPr/>
    </dgm:pt>
    <dgm:pt modelId="{FADE5E71-980D-9446-B9F5-D14B160A8349}" type="pres">
      <dgm:prSet presAssocID="{1498807C-96E7-48A9-8281-65876FDA88FA}" presName="node" presStyleLbl="node1" presStyleIdx="0" presStyleCnt="8">
        <dgm:presLayoutVars>
          <dgm:bulletEnabled val="1"/>
        </dgm:presLayoutVars>
      </dgm:prSet>
      <dgm:spPr/>
    </dgm:pt>
    <dgm:pt modelId="{E4FF3CA2-A9A3-DF41-B9E0-83B2057A74B6}" type="pres">
      <dgm:prSet presAssocID="{F2EAAE52-523F-491F-9379-22A6F4167D12}" presName="sibTrans" presStyleCnt="0"/>
      <dgm:spPr/>
    </dgm:pt>
    <dgm:pt modelId="{51E61200-8FC3-4A4C-AAA0-85F08B1B6296}" type="pres">
      <dgm:prSet presAssocID="{DA84D278-C8AF-419F-85FB-9FC5498727F8}" presName="node" presStyleLbl="node1" presStyleIdx="1" presStyleCnt="8">
        <dgm:presLayoutVars>
          <dgm:bulletEnabled val="1"/>
        </dgm:presLayoutVars>
      </dgm:prSet>
      <dgm:spPr/>
    </dgm:pt>
    <dgm:pt modelId="{9075B3F0-6896-284D-8435-833F51332F36}" type="pres">
      <dgm:prSet presAssocID="{63EC5824-26A6-4FEE-BE8F-77C46EB06876}" presName="sibTrans" presStyleCnt="0"/>
      <dgm:spPr/>
    </dgm:pt>
    <dgm:pt modelId="{F8C91B89-A612-BF4B-9AEE-9B7246D6DCB8}" type="pres">
      <dgm:prSet presAssocID="{87E85442-F287-4C1E-890C-7CE9DE16EB6E}" presName="node" presStyleLbl="node1" presStyleIdx="2" presStyleCnt="8">
        <dgm:presLayoutVars>
          <dgm:bulletEnabled val="1"/>
        </dgm:presLayoutVars>
      </dgm:prSet>
      <dgm:spPr/>
    </dgm:pt>
    <dgm:pt modelId="{2AA6FEF2-D0ED-DB4D-A122-C4246F1D2E64}" type="pres">
      <dgm:prSet presAssocID="{EAB59084-55DB-4C6A-9632-D36923DBC83C}" presName="sibTrans" presStyleCnt="0"/>
      <dgm:spPr/>
    </dgm:pt>
    <dgm:pt modelId="{CD231E0D-BCD1-3949-9FFD-12AE12ECFE45}" type="pres">
      <dgm:prSet presAssocID="{AC210F45-D455-4A85-AB85-BC72137245CC}" presName="node" presStyleLbl="node1" presStyleIdx="3" presStyleCnt="8">
        <dgm:presLayoutVars>
          <dgm:bulletEnabled val="1"/>
        </dgm:presLayoutVars>
      </dgm:prSet>
      <dgm:spPr/>
    </dgm:pt>
    <dgm:pt modelId="{01D9B892-4619-534A-AE65-3BC983FE7CA0}" type="pres">
      <dgm:prSet presAssocID="{BE8DD87B-8DCE-40E7-BBF0-1C52F7BF9C9C}" presName="sibTrans" presStyleCnt="0"/>
      <dgm:spPr/>
    </dgm:pt>
    <dgm:pt modelId="{C3F3D1B2-84FF-8247-A087-F20854966866}" type="pres">
      <dgm:prSet presAssocID="{B2CC2F4D-FAFF-45D5-8F9E-A1047B738F37}" presName="node" presStyleLbl="node1" presStyleIdx="4" presStyleCnt="8">
        <dgm:presLayoutVars>
          <dgm:bulletEnabled val="1"/>
        </dgm:presLayoutVars>
      </dgm:prSet>
      <dgm:spPr/>
    </dgm:pt>
    <dgm:pt modelId="{185C0062-2464-354D-9FE8-E48A062DD07B}" type="pres">
      <dgm:prSet presAssocID="{848D6E06-7303-4616-8E82-9FD669684384}" presName="sibTrans" presStyleCnt="0"/>
      <dgm:spPr/>
    </dgm:pt>
    <dgm:pt modelId="{20B7C517-A9D5-0B43-988D-559378358AF1}" type="pres">
      <dgm:prSet presAssocID="{78AB2856-1280-46D2-A447-E72AD8AD1456}" presName="node" presStyleLbl="node1" presStyleIdx="5" presStyleCnt="8">
        <dgm:presLayoutVars>
          <dgm:bulletEnabled val="1"/>
        </dgm:presLayoutVars>
      </dgm:prSet>
      <dgm:spPr/>
    </dgm:pt>
    <dgm:pt modelId="{67E536A9-D12A-4B46-8815-B4C8863C54FF}" type="pres">
      <dgm:prSet presAssocID="{A975C618-82F6-4A08-9B02-38036CD65902}" presName="sibTrans" presStyleCnt="0"/>
      <dgm:spPr/>
    </dgm:pt>
    <dgm:pt modelId="{FA77AA6E-8105-7445-B749-DEEB02B88320}" type="pres">
      <dgm:prSet presAssocID="{91E695F2-503E-4DD3-A4EF-51826AFC7D19}" presName="node" presStyleLbl="node1" presStyleIdx="6" presStyleCnt="8">
        <dgm:presLayoutVars>
          <dgm:bulletEnabled val="1"/>
        </dgm:presLayoutVars>
      </dgm:prSet>
      <dgm:spPr/>
    </dgm:pt>
    <dgm:pt modelId="{CE2F3665-B854-6643-96C8-ABC732BC7679}" type="pres">
      <dgm:prSet presAssocID="{D91A9577-4FC8-4DCF-93F8-12A01D91C2DD}" presName="sibTrans" presStyleCnt="0"/>
      <dgm:spPr/>
    </dgm:pt>
    <dgm:pt modelId="{2AB00867-43AC-244A-9D39-98A37FCD50BB}" type="pres">
      <dgm:prSet presAssocID="{5A981396-1E7B-4A79-8CE0-766082228DB1}" presName="node" presStyleLbl="node1" presStyleIdx="7" presStyleCnt="8">
        <dgm:presLayoutVars>
          <dgm:bulletEnabled val="1"/>
        </dgm:presLayoutVars>
      </dgm:prSet>
      <dgm:spPr/>
    </dgm:pt>
  </dgm:ptLst>
  <dgm:cxnLst>
    <dgm:cxn modelId="{B267301B-7986-2D4A-977C-0E99C6BF3E06}" type="presOf" srcId="{5A981396-1E7B-4A79-8CE0-766082228DB1}" destId="{2AB00867-43AC-244A-9D39-98A37FCD50BB}" srcOrd="0" destOrd="0" presId="urn:microsoft.com/office/officeart/2005/8/layout/default"/>
    <dgm:cxn modelId="{D7DFBF1E-BC26-7544-BAE7-FD74DB335410}" type="presOf" srcId="{1498807C-96E7-48A9-8281-65876FDA88FA}" destId="{FADE5E71-980D-9446-B9F5-D14B160A8349}" srcOrd="0" destOrd="0" presId="urn:microsoft.com/office/officeart/2005/8/layout/default"/>
    <dgm:cxn modelId="{BFC27D27-2530-3945-92A6-3FF8A19FBD9F}" type="presOf" srcId="{78AB2856-1280-46D2-A447-E72AD8AD1456}" destId="{20B7C517-A9D5-0B43-988D-559378358AF1}" srcOrd="0" destOrd="0" presId="urn:microsoft.com/office/officeart/2005/8/layout/default"/>
    <dgm:cxn modelId="{193AAA28-0570-489C-98F8-217D02658026}" srcId="{2C3DA55D-7F0E-460D-98D2-135267E74678}" destId="{87E85442-F287-4C1E-890C-7CE9DE16EB6E}" srcOrd="2" destOrd="0" parTransId="{843C8589-79FF-4FCB-B1C3-E22381EC1E0F}" sibTransId="{EAB59084-55DB-4C6A-9632-D36923DBC83C}"/>
    <dgm:cxn modelId="{80B72037-8B88-8D4C-A10D-A717C526F6F6}" type="presOf" srcId="{AC210F45-D455-4A85-AB85-BC72137245CC}" destId="{CD231E0D-BCD1-3949-9FFD-12AE12ECFE45}" srcOrd="0" destOrd="0" presId="urn:microsoft.com/office/officeart/2005/8/layout/default"/>
    <dgm:cxn modelId="{733A263B-E1B1-E847-A915-A463CE616DEA}" type="presOf" srcId="{87E85442-F287-4C1E-890C-7CE9DE16EB6E}" destId="{F8C91B89-A612-BF4B-9AEE-9B7246D6DCB8}" srcOrd="0" destOrd="0" presId="urn:microsoft.com/office/officeart/2005/8/layout/default"/>
    <dgm:cxn modelId="{7245CA68-D489-3C42-86DA-646B41689247}" type="presOf" srcId="{91E695F2-503E-4DD3-A4EF-51826AFC7D19}" destId="{FA77AA6E-8105-7445-B749-DEEB02B88320}" srcOrd="0" destOrd="0" presId="urn:microsoft.com/office/officeart/2005/8/layout/default"/>
    <dgm:cxn modelId="{CB84974A-D18C-9C43-8B9C-C65F7E0FC486}" type="presOf" srcId="{B2CC2F4D-FAFF-45D5-8F9E-A1047B738F37}" destId="{C3F3D1B2-84FF-8247-A087-F20854966866}" srcOrd="0" destOrd="0" presId="urn:microsoft.com/office/officeart/2005/8/layout/default"/>
    <dgm:cxn modelId="{7FF78676-75EF-6743-AF12-FEE5D8176DA7}" type="presOf" srcId="{2C3DA55D-7F0E-460D-98D2-135267E74678}" destId="{D395F2F4-F5E3-794B-AAE6-412767CE18B4}" srcOrd="0" destOrd="0" presId="urn:microsoft.com/office/officeart/2005/8/layout/default"/>
    <dgm:cxn modelId="{4941C779-1E6B-2D48-AE78-51EB3E05729F}" type="presOf" srcId="{DA84D278-C8AF-419F-85FB-9FC5498727F8}" destId="{51E61200-8FC3-4A4C-AAA0-85F08B1B6296}" srcOrd="0" destOrd="0" presId="urn:microsoft.com/office/officeart/2005/8/layout/default"/>
    <dgm:cxn modelId="{38C5687E-8B84-461E-880C-74D9CD0EEE81}" srcId="{2C3DA55D-7F0E-460D-98D2-135267E74678}" destId="{AC210F45-D455-4A85-AB85-BC72137245CC}" srcOrd="3" destOrd="0" parTransId="{6707C3F2-3CF0-4AEB-9DC0-E377DD84C6D2}" sibTransId="{BE8DD87B-8DCE-40E7-BBF0-1C52F7BF9C9C}"/>
    <dgm:cxn modelId="{0F18D3A9-589F-4E2A-A5AC-3A68261F259D}" srcId="{2C3DA55D-7F0E-460D-98D2-135267E74678}" destId="{B2CC2F4D-FAFF-45D5-8F9E-A1047B738F37}" srcOrd="4" destOrd="0" parTransId="{BBEFAC43-2C08-4BE1-B8D1-FBEED72953EA}" sibTransId="{848D6E06-7303-4616-8E82-9FD669684384}"/>
    <dgm:cxn modelId="{10A30BC1-AD8D-4AEF-9155-152E8415D988}" srcId="{2C3DA55D-7F0E-460D-98D2-135267E74678}" destId="{1498807C-96E7-48A9-8281-65876FDA88FA}" srcOrd="0" destOrd="0" parTransId="{24D2182D-2ADE-4E6D-B668-C9F0467C641A}" sibTransId="{F2EAAE52-523F-491F-9379-22A6F4167D12}"/>
    <dgm:cxn modelId="{11E71CC5-0E60-43DA-BA4A-328F49BF6453}" srcId="{2C3DA55D-7F0E-460D-98D2-135267E74678}" destId="{5A981396-1E7B-4A79-8CE0-766082228DB1}" srcOrd="7" destOrd="0" parTransId="{E9612F5C-3D40-4606-8A16-06314441B9F6}" sibTransId="{033F2FDE-6966-43B3-A453-ABA700850906}"/>
    <dgm:cxn modelId="{2987E0CE-176B-4309-A990-8A0DF3B1283B}" srcId="{2C3DA55D-7F0E-460D-98D2-135267E74678}" destId="{DA84D278-C8AF-419F-85FB-9FC5498727F8}" srcOrd="1" destOrd="0" parTransId="{0283B979-FA60-4460-BB23-F0A072A031BD}" sibTransId="{63EC5824-26A6-4FEE-BE8F-77C46EB06876}"/>
    <dgm:cxn modelId="{0F1766D1-9500-450A-8318-B6C2BBA6EE45}" srcId="{2C3DA55D-7F0E-460D-98D2-135267E74678}" destId="{91E695F2-503E-4DD3-A4EF-51826AFC7D19}" srcOrd="6" destOrd="0" parTransId="{4B14DEEF-5568-44AB-87F7-AB967E6B84F7}" sibTransId="{D91A9577-4FC8-4DCF-93F8-12A01D91C2DD}"/>
    <dgm:cxn modelId="{5AD527F5-6932-4ABE-90AD-A944D268BC39}" srcId="{2C3DA55D-7F0E-460D-98D2-135267E74678}" destId="{78AB2856-1280-46D2-A447-E72AD8AD1456}" srcOrd="5" destOrd="0" parTransId="{EAC33DCE-1893-484E-A539-DADE05327182}" sibTransId="{A975C618-82F6-4A08-9B02-38036CD65902}"/>
    <dgm:cxn modelId="{390921A9-FE14-E842-AB5C-0E2B995682B9}" type="presParOf" srcId="{D395F2F4-F5E3-794B-AAE6-412767CE18B4}" destId="{FADE5E71-980D-9446-B9F5-D14B160A8349}" srcOrd="0" destOrd="0" presId="urn:microsoft.com/office/officeart/2005/8/layout/default"/>
    <dgm:cxn modelId="{B89E539B-DD78-054E-BCB0-3D86570E9795}" type="presParOf" srcId="{D395F2F4-F5E3-794B-AAE6-412767CE18B4}" destId="{E4FF3CA2-A9A3-DF41-B9E0-83B2057A74B6}" srcOrd="1" destOrd="0" presId="urn:microsoft.com/office/officeart/2005/8/layout/default"/>
    <dgm:cxn modelId="{A1B373B2-9C83-464E-8BBB-F41435D94B60}" type="presParOf" srcId="{D395F2F4-F5E3-794B-AAE6-412767CE18B4}" destId="{51E61200-8FC3-4A4C-AAA0-85F08B1B6296}" srcOrd="2" destOrd="0" presId="urn:microsoft.com/office/officeart/2005/8/layout/default"/>
    <dgm:cxn modelId="{D0C0C3A9-DC21-2C46-A927-6C8D439C38F7}" type="presParOf" srcId="{D395F2F4-F5E3-794B-AAE6-412767CE18B4}" destId="{9075B3F0-6896-284D-8435-833F51332F36}" srcOrd="3" destOrd="0" presId="urn:microsoft.com/office/officeart/2005/8/layout/default"/>
    <dgm:cxn modelId="{5C21B28A-0E7E-6847-A953-8A886AF0AD7D}" type="presParOf" srcId="{D395F2F4-F5E3-794B-AAE6-412767CE18B4}" destId="{F8C91B89-A612-BF4B-9AEE-9B7246D6DCB8}" srcOrd="4" destOrd="0" presId="urn:microsoft.com/office/officeart/2005/8/layout/default"/>
    <dgm:cxn modelId="{EDBFA876-A721-6948-9DDA-63E04131D429}" type="presParOf" srcId="{D395F2F4-F5E3-794B-AAE6-412767CE18B4}" destId="{2AA6FEF2-D0ED-DB4D-A122-C4246F1D2E64}" srcOrd="5" destOrd="0" presId="urn:microsoft.com/office/officeart/2005/8/layout/default"/>
    <dgm:cxn modelId="{93144A0E-1E5E-004F-8737-A96CDC27C54A}" type="presParOf" srcId="{D395F2F4-F5E3-794B-AAE6-412767CE18B4}" destId="{CD231E0D-BCD1-3949-9FFD-12AE12ECFE45}" srcOrd="6" destOrd="0" presId="urn:microsoft.com/office/officeart/2005/8/layout/default"/>
    <dgm:cxn modelId="{61909C47-3970-D74F-AB7E-D9284FE1B369}" type="presParOf" srcId="{D395F2F4-F5E3-794B-AAE6-412767CE18B4}" destId="{01D9B892-4619-534A-AE65-3BC983FE7CA0}" srcOrd="7" destOrd="0" presId="urn:microsoft.com/office/officeart/2005/8/layout/default"/>
    <dgm:cxn modelId="{E8CFB873-AC0D-6143-9FC4-B01E976962A7}" type="presParOf" srcId="{D395F2F4-F5E3-794B-AAE6-412767CE18B4}" destId="{C3F3D1B2-84FF-8247-A087-F20854966866}" srcOrd="8" destOrd="0" presId="urn:microsoft.com/office/officeart/2005/8/layout/default"/>
    <dgm:cxn modelId="{A008DE4E-D7EC-2548-92A4-C54A1F70AE65}" type="presParOf" srcId="{D395F2F4-F5E3-794B-AAE6-412767CE18B4}" destId="{185C0062-2464-354D-9FE8-E48A062DD07B}" srcOrd="9" destOrd="0" presId="urn:microsoft.com/office/officeart/2005/8/layout/default"/>
    <dgm:cxn modelId="{22EFF510-F881-1344-A3E7-72D21DFD3BDE}" type="presParOf" srcId="{D395F2F4-F5E3-794B-AAE6-412767CE18B4}" destId="{20B7C517-A9D5-0B43-988D-559378358AF1}" srcOrd="10" destOrd="0" presId="urn:microsoft.com/office/officeart/2005/8/layout/default"/>
    <dgm:cxn modelId="{F35F219C-3E16-9347-B8C9-E20A723EEF4D}" type="presParOf" srcId="{D395F2F4-F5E3-794B-AAE6-412767CE18B4}" destId="{67E536A9-D12A-4B46-8815-B4C8863C54FF}" srcOrd="11" destOrd="0" presId="urn:microsoft.com/office/officeart/2005/8/layout/default"/>
    <dgm:cxn modelId="{8ACF614B-1D93-BD40-AF94-CF8FA66916E8}" type="presParOf" srcId="{D395F2F4-F5E3-794B-AAE6-412767CE18B4}" destId="{FA77AA6E-8105-7445-B749-DEEB02B88320}" srcOrd="12" destOrd="0" presId="urn:microsoft.com/office/officeart/2005/8/layout/default"/>
    <dgm:cxn modelId="{26404A91-9E21-E549-9055-508F33611147}" type="presParOf" srcId="{D395F2F4-F5E3-794B-AAE6-412767CE18B4}" destId="{CE2F3665-B854-6643-96C8-ABC732BC7679}" srcOrd="13" destOrd="0" presId="urn:microsoft.com/office/officeart/2005/8/layout/default"/>
    <dgm:cxn modelId="{95165716-876F-4A4E-84EF-DB60A46957A1}" type="presParOf" srcId="{D395F2F4-F5E3-794B-AAE6-412767CE18B4}" destId="{2AB00867-43AC-244A-9D39-98A37FCD50BB}"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002084-77FC-442C-B558-4130BA322DFC}"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D6433DF5-4301-4A68-98B5-3F8CF45D24D0}">
      <dgm:prSet/>
      <dgm:spPr/>
      <dgm:t>
        <a:bodyPr/>
        <a:lstStyle/>
        <a:p>
          <a:r>
            <a:rPr lang="en-US" dirty="0">
              <a:latin typeface="Avenir Book" panose="02000503020000020003" pitchFamily="2" charset="0"/>
            </a:rPr>
            <a:t>800 locations nationwide</a:t>
          </a:r>
        </a:p>
      </dgm:t>
    </dgm:pt>
    <dgm:pt modelId="{E1168748-E1C3-4558-BE05-27EEC18F03C0}" type="parTrans" cxnId="{E1884EF4-8E9E-4272-B3FB-6112D2A2AB72}">
      <dgm:prSet/>
      <dgm:spPr/>
      <dgm:t>
        <a:bodyPr/>
        <a:lstStyle/>
        <a:p>
          <a:endParaRPr lang="en-US"/>
        </a:p>
      </dgm:t>
    </dgm:pt>
    <dgm:pt modelId="{A77066D8-F173-4D4A-B426-B0119EDBEE95}" type="sibTrans" cxnId="{E1884EF4-8E9E-4272-B3FB-6112D2A2AB72}">
      <dgm:prSet/>
      <dgm:spPr/>
      <dgm:t>
        <a:bodyPr/>
        <a:lstStyle/>
        <a:p>
          <a:endParaRPr lang="en-US"/>
        </a:p>
      </dgm:t>
    </dgm:pt>
    <dgm:pt modelId="{B9AED516-EC98-4759-B526-DE0A46E996C5}">
      <dgm:prSet/>
      <dgm:spPr/>
      <dgm:t>
        <a:bodyPr/>
        <a:lstStyle/>
        <a:p>
          <a:r>
            <a:rPr lang="en-US" dirty="0">
              <a:solidFill>
                <a:schemeClr val="bg1"/>
              </a:solidFill>
              <a:latin typeface="Avenir Book" panose="02000503020000020003" pitchFamily="2" charset="0"/>
              <a:hlinkClick xmlns:r="http://schemas.openxmlformats.org/officeDocument/2006/relationships" r:id="rId1">
                <a:extLst>
                  <a:ext uri="{A12FA001-AC4F-418D-AE19-62706E023703}">
                    <ahyp:hlinkClr xmlns:ahyp="http://schemas.microsoft.com/office/drawing/2018/hyperlinkcolor" val="tx"/>
                  </a:ext>
                </a:extLst>
              </a:hlinkClick>
            </a:rPr>
            <a:t>MB2 Website</a:t>
          </a:r>
          <a:r>
            <a:rPr lang="en-US" dirty="0">
              <a:solidFill>
                <a:schemeClr val="bg1"/>
              </a:solidFill>
              <a:latin typeface="Avenir Book" panose="02000503020000020003" pitchFamily="2" charset="0"/>
            </a:rPr>
            <a:t> </a:t>
          </a:r>
        </a:p>
      </dgm:t>
    </dgm:pt>
    <dgm:pt modelId="{2C7D5072-F7AE-4C1B-8D94-8F94F4D7CF67}" type="parTrans" cxnId="{0CDBF0C1-75DA-4961-AC6A-E0DDE4CE8B3F}">
      <dgm:prSet/>
      <dgm:spPr/>
      <dgm:t>
        <a:bodyPr/>
        <a:lstStyle/>
        <a:p>
          <a:endParaRPr lang="en-US"/>
        </a:p>
      </dgm:t>
    </dgm:pt>
    <dgm:pt modelId="{994FCDD7-F417-4126-B74B-450B6C9E6CAE}" type="sibTrans" cxnId="{0CDBF0C1-75DA-4961-AC6A-E0DDE4CE8B3F}">
      <dgm:prSet/>
      <dgm:spPr/>
      <dgm:t>
        <a:bodyPr/>
        <a:lstStyle/>
        <a:p>
          <a:endParaRPr lang="en-US"/>
        </a:p>
      </dgm:t>
    </dgm:pt>
    <dgm:pt modelId="{DAC70F26-D1E4-4603-9DB7-E0AADB5642D8}">
      <dgm:prSet/>
      <dgm:spPr/>
      <dgm:t>
        <a:bodyPr/>
        <a:lstStyle/>
        <a:p>
          <a:r>
            <a:rPr lang="en-US" b="0" u="none" dirty="0">
              <a:latin typeface="Avenir Book" panose="02000503020000020003" pitchFamily="2" charset="0"/>
            </a:rPr>
            <a:t>Heartland Dental – Dental Support Organizations</a:t>
          </a:r>
        </a:p>
      </dgm:t>
    </dgm:pt>
    <dgm:pt modelId="{4972A625-DDF5-4998-98C4-57F41D6339AD}" type="parTrans" cxnId="{DB1C2D18-873D-4667-86D0-2BFF5BE51BDD}">
      <dgm:prSet/>
      <dgm:spPr/>
      <dgm:t>
        <a:bodyPr/>
        <a:lstStyle/>
        <a:p>
          <a:endParaRPr lang="en-US"/>
        </a:p>
      </dgm:t>
    </dgm:pt>
    <dgm:pt modelId="{62E1AB93-D816-47C2-B160-F331F4B7684F}" type="sibTrans" cxnId="{DB1C2D18-873D-4667-86D0-2BFF5BE51BDD}">
      <dgm:prSet/>
      <dgm:spPr/>
      <dgm:t>
        <a:bodyPr/>
        <a:lstStyle/>
        <a:p>
          <a:endParaRPr lang="en-US"/>
        </a:p>
      </dgm:t>
    </dgm:pt>
    <dgm:pt modelId="{785D8F54-D5E0-46F8-8C1F-5A049000E5F5}">
      <dgm:prSet/>
      <dgm:spPr/>
      <dgm:t>
        <a:bodyPr/>
        <a:lstStyle/>
        <a:p>
          <a:r>
            <a:rPr lang="en-US" dirty="0">
              <a:latin typeface="Avenir Book" panose="02000503020000020003" pitchFamily="2" charset="0"/>
            </a:rPr>
            <a:t>1900 locations nationwide</a:t>
          </a:r>
        </a:p>
      </dgm:t>
    </dgm:pt>
    <dgm:pt modelId="{79FDF316-C763-4CAC-9B25-8BDBCE821CB0}" type="parTrans" cxnId="{5505E024-0FBD-4190-A417-7BDA27DD60A0}">
      <dgm:prSet/>
      <dgm:spPr/>
      <dgm:t>
        <a:bodyPr/>
        <a:lstStyle/>
        <a:p>
          <a:endParaRPr lang="en-US"/>
        </a:p>
      </dgm:t>
    </dgm:pt>
    <dgm:pt modelId="{3D453681-C3FF-435B-99E9-E717590241D6}" type="sibTrans" cxnId="{5505E024-0FBD-4190-A417-7BDA27DD60A0}">
      <dgm:prSet/>
      <dgm:spPr/>
      <dgm:t>
        <a:bodyPr/>
        <a:lstStyle/>
        <a:p>
          <a:endParaRPr lang="en-US"/>
        </a:p>
      </dgm:t>
    </dgm:pt>
    <dgm:pt modelId="{C9E578D9-57CA-438D-A83D-3AB5643201B5}">
      <dgm:prSet/>
      <dgm:spPr/>
      <dgm:t>
        <a:bodyPr/>
        <a:lstStyle/>
        <a:p>
          <a:r>
            <a:rPr lang="en-US" dirty="0">
              <a:solidFill>
                <a:schemeClr val="bg1"/>
              </a:solidFill>
              <a:latin typeface="Avenir Book" panose="02000503020000020003" pitchFamily="2" charset="0"/>
              <a:hlinkClick xmlns:r="http://schemas.openxmlformats.org/officeDocument/2006/relationships" r:id="rId2">
                <a:extLst>
                  <a:ext uri="{A12FA001-AC4F-418D-AE19-62706E023703}">
                    <ahyp:hlinkClr xmlns:ahyp="http://schemas.microsoft.com/office/drawing/2018/hyperlinkcolor" val="tx"/>
                  </a:ext>
                </a:extLst>
              </a:hlinkClick>
            </a:rPr>
            <a:t>Heartland Website</a:t>
          </a:r>
          <a:r>
            <a:rPr lang="en-US" dirty="0">
              <a:latin typeface="Avenir Book" panose="02000503020000020003" pitchFamily="2" charset="0"/>
            </a:rPr>
            <a:t> </a:t>
          </a:r>
        </a:p>
      </dgm:t>
    </dgm:pt>
    <dgm:pt modelId="{F1149F4E-74B0-4DDE-B3E3-0668A20EDDA9}" type="parTrans" cxnId="{49E6328E-1D36-420C-9186-6A907ABEFDE4}">
      <dgm:prSet/>
      <dgm:spPr/>
      <dgm:t>
        <a:bodyPr/>
        <a:lstStyle/>
        <a:p>
          <a:endParaRPr lang="en-US"/>
        </a:p>
      </dgm:t>
    </dgm:pt>
    <dgm:pt modelId="{B05EDB25-3183-4B4F-9430-C7EABF4DA838}" type="sibTrans" cxnId="{49E6328E-1D36-420C-9186-6A907ABEFDE4}">
      <dgm:prSet/>
      <dgm:spPr/>
      <dgm:t>
        <a:bodyPr/>
        <a:lstStyle/>
        <a:p>
          <a:endParaRPr lang="en-US"/>
        </a:p>
      </dgm:t>
    </dgm:pt>
    <dgm:pt modelId="{E9CCC754-26D3-4E92-B68C-5704DDF23946}">
      <dgm:prSet/>
      <dgm:spPr/>
      <dgm:t>
        <a:bodyPr/>
        <a:lstStyle/>
        <a:p>
          <a:r>
            <a:rPr lang="en-US" b="0" u="none" dirty="0">
              <a:latin typeface="Avenir Book" panose="02000503020000020003" pitchFamily="2" charset="0"/>
            </a:rPr>
            <a:t>Veterinary Emergency Group – 24-hour Veterinary Emergency Clinics</a:t>
          </a:r>
        </a:p>
      </dgm:t>
    </dgm:pt>
    <dgm:pt modelId="{67A7C08C-1BC5-401C-A205-7DD4BEBC09CF}" type="parTrans" cxnId="{45290E00-80A6-4B64-B42F-41298AA31737}">
      <dgm:prSet/>
      <dgm:spPr/>
      <dgm:t>
        <a:bodyPr/>
        <a:lstStyle/>
        <a:p>
          <a:endParaRPr lang="en-US"/>
        </a:p>
      </dgm:t>
    </dgm:pt>
    <dgm:pt modelId="{15F58970-64ED-49AC-A139-8F415A96838A}" type="sibTrans" cxnId="{45290E00-80A6-4B64-B42F-41298AA31737}">
      <dgm:prSet/>
      <dgm:spPr/>
      <dgm:t>
        <a:bodyPr/>
        <a:lstStyle/>
        <a:p>
          <a:endParaRPr lang="en-US"/>
        </a:p>
      </dgm:t>
    </dgm:pt>
    <dgm:pt modelId="{D59F4DCC-8C86-41B9-9DA4-12F0C4A45D8C}">
      <dgm:prSet/>
      <dgm:spPr/>
      <dgm:t>
        <a:bodyPr/>
        <a:lstStyle/>
        <a:p>
          <a:r>
            <a:rPr lang="en-US" dirty="0">
              <a:latin typeface="Avenir Book" panose="02000503020000020003" pitchFamily="2" charset="0"/>
            </a:rPr>
            <a:t>125 locations nationwide</a:t>
          </a:r>
        </a:p>
      </dgm:t>
    </dgm:pt>
    <dgm:pt modelId="{1877D978-8695-497D-918B-A25B762E6269}" type="parTrans" cxnId="{251998F8-D990-42DD-A0CC-BCD68EDBFAA5}">
      <dgm:prSet/>
      <dgm:spPr/>
      <dgm:t>
        <a:bodyPr/>
        <a:lstStyle/>
        <a:p>
          <a:endParaRPr lang="en-US"/>
        </a:p>
      </dgm:t>
    </dgm:pt>
    <dgm:pt modelId="{53F09184-CB25-4B3C-B5B6-64B5F0C0FB89}" type="sibTrans" cxnId="{251998F8-D990-42DD-A0CC-BCD68EDBFAA5}">
      <dgm:prSet/>
      <dgm:spPr/>
      <dgm:t>
        <a:bodyPr/>
        <a:lstStyle/>
        <a:p>
          <a:endParaRPr lang="en-US"/>
        </a:p>
      </dgm:t>
    </dgm:pt>
    <dgm:pt modelId="{9959E181-24C1-4B67-9471-5AACFA214F32}">
      <dgm:prSet/>
      <dgm:spPr/>
      <dgm:t>
        <a:bodyPr/>
        <a:lstStyle/>
        <a:p>
          <a:r>
            <a:rPr lang="en-US" dirty="0">
              <a:solidFill>
                <a:schemeClr val="bg1"/>
              </a:solidFill>
              <a:latin typeface="Avenir Book" panose="02000503020000020003" pitchFamily="2" charset="0"/>
              <a:hlinkClick xmlns:r="http://schemas.openxmlformats.org/officeDocument/2006/relationships" r:id="rId3">
                <a:extLst>
                  <a:ext uri="{A12FA001-AC4F-418D-AE19-62706E023703}">
                    <ahyp:hlinkClr xmlns:ahyp="http://schemas.microsoft.com/office/drawing/2018/hyperlinkcolor" val="tx"/>
                  </a:ext>
                </a:extLst>
              </a:hlinkClick>
            </a:rPr>
            <a:t>VEG Website</a:t>
          </a:r>
          <a:r>
            <a:rPr lang="en-US" dirty="0">
              <a:solidFill>
                <a:schemeClr val="bg1"/>
              </a:solidFill>
              <a:latin typeface="Avenir Book" panose="02000503020000020003" pitchFamily="2" charset="0"/>
            </a:rPr>
            <a:t> </a:t>
          </a:r>
        </a:p>
      </dgm:t>
    </dgm:pt>
    <dgm:pt modelId="{5D570D8C-A872-4A1F-B580-540ADCBCCEFE}" type="parTrans" cxnId="{A9726F6A-2A34-474C-8F9B-CBE58367B3F5}">
      <dgm:prSet/>
      <dgm:spPr/>
      <dgm:t>
        <a:bodyPr/>
        <a:lstStyle/>
        <a:p>
          <a:endParaRPr lang="en-US"/>
        </a:p>
      </dgm:t>
    </dgm:pt>
    <dgm:pt modelId="{4B580B79-F9B7-4CDE-8EC9-6BD7F473603B}" type="sibTrans" cxnId="{A9726F6A-2A34-474C-8F9B-CBE58367B3F5}">
      <dgm:prSet/>
      <dgm:spPr/>
      <dgm:t>
        <a:bodyPr/>
        <a:lstStyle/>
        <a:p>
          <a:endParaRPr lang="en-US"/>
        </a:p>
      </dgm:t>
    </dgm:pt>
    <dgm:pt modelId="{0F7A0BCB-A621-4954-B777-9D724A96629F}">
      <dgm:prSet/>
      <dgm:spPr/>
      <dgm:t>
        <a:bodyPr/>
        <a:lstStyle/>
        <a:p>
          <a:r>
            <a:rPr lang="en-US" b="0" u="none" dirty="0">
              <a:latin typeface="Avenir Book" panose="02000503020000020003" pitchFamily="2" charset="0"/>
            </a:rPr>
            <a:t>Ensign Group – Skilled &amp; Assisted Nursing Facilities </a:t>
          </a:r>
        </a:p>
      </dgm:t>
    </dgm:pt>
    <dgm:pt modelId="{B893BD74-C309-49D9-99FE-C2089210A826}" type="parTrans" cxnId="{D7C58B7F-62A4-484F-A9EE-EFCA724CA347}">
      <dgm:prSet/>
      <dgm:spPr/>
      <dgm:t>
        <a:bodyPr/>
        <a:lstStyle/>
        <a:p>
          <a:endParaRPr lang="en-US"/>
        </a:p>
      </dgm:t>
    </dgm:pt>
    <dgm:pt modelId="{56536D93-B22D-4D46-8C3F-25EE57580251}" type="sibTrans" cxnId="{D7C58B7F-62A4-484F-A9EE-EFCA724CA347}">
      <dgm:prSet/>
      <dgm:spPr/>
      <dgm:t>
        <a:bodyPr/>
        <a:lstStyle/>
        <a:p>
          <a:endParaRPr lang="en-US"/>
        </a:p>
      </dgm:t>
    </dgm:pt>
    <dgm:pt modelId="{74493441-DA6F-4520-A590-A46E5341283A}">
      <dgm:prSet/>
      <dgm:spPr/>
      <dgm:t>
        <a:bodyPr/>
        <a:lstStyle/>
        <a:p>
          <a:r>
            <a:rPr lang="en-US" dirty="0">
              <a:latin typeface="Avenir Book" panose="02000503020000020003" pitchFamily="2" charset="0"/>
            </a:rPr>
            <a:t>259 locations nationwide</a:t>
          </a:r>
        </a:p>
      </dgm:t>
    </dgm:pt>
    <dgm:pt modelId="{DA1FC3A8-A782-4111-8E82-A4EC0ADFA80E}" type="parTrans" cxnId="{2026D72D-BDBA-4ACF-AF79-EFC1B0960768}">
      <dgm:prSet/>
      <dgm:spPr/>
      <dgm:t>
        <a:bodyPr/>
        <a:lstStyle/>
        <a:p>
          <a:endParaRPr lang="en-US"/>
        </a:p>
      </dgm:t>
    </dgm:pt>
    <dgm:pt modelId="{26F5FB07-F74A-4222-B8E1-3E1D2612DEC5}" type="sibTrans" cxnId="{2026D72D-BDBA-4ACF-AF79-EFC1B0960768}">
      <dgm:prSet/>
      <dgm:spPr/>
      <dgm:t>
        <a:bodyPr/>
        <a:lstStyle/>
        <a:p>
          <a:endParaRPr lang="en-US"/>
        </a:p>
      </dgm:t>
    </dgm:pt>
    <dgm:pt modelId="{67B5B1E5-857C-4C2A-9D58-5E5229773FAE}">
      <dgm:prSet/>
      <dgm:spPr/>
      <dgm:t>
        <a:bodyPr/>
        <a:lstStyle/>
        <a:p>
          <a:r>
            <a:rPr lang="en-US" dirty="0">
              <a:solidFill>
                <a:schemeClr val="bg1"/>
              </a:solidFill>
              <a:latin typeface="Avenir Book" panose="02000503020000020003" pitchFamily="2" charset="0"/>
              <a:hlinkClick xmlns:r="http://schemas.openxmlformats.org/officeDocument/2006/relationships" r:id="rId4">
                <a:extLst>
                  <a:ext uri="{A12FA001-AC4F-418D-AE19-62706E023703}">
                    <ahyp:hlinkClr xmlns:ahyp="http://schemas.microsoft.com/office/drawing/2018/hyperlinkcolor" val="tx"/>
                  </a:ext>
                </a:extLst>
              </a:hlinkClick>
            </a:rPr>
            <a:t>Ensign Wesbite</a:t>
          </a:r>
          <a:r>
            <a:rPr lang="en-US" dirty="0">
              <a:solidFill>
                <a:schemeClr val="bg1"/>
              </a:solidFill>
              <a:latin typeface="Avenir Book" panose="02000503020000020003" pitchFamily="2" charset="0"/>
            </a:rPr>
            <a:t> </a:t>
          </a:r>
        </a:p>
      </dgm:t>
    </dgm:pt>
    <dgm:pt modelId="{CD0C538C-69DF-4807-A720-6DE670313BB5}" type="parTrans" cxnId="{41FA0C4C-11A5-4680-A324-812C38759734}">
      <dgm:prSet/>
      <dgm:spPr/>
      <dgm:t>
        <a:bodyPr/>
        <a:lstStyle/>
        <a:p>
          <a:endParaRPr lang="en-US"/>
        </a:p>
      </dgm:t>
    </dgm:pt>
    <dgm:pt modelId="{9FEAFED8-A3DA-45A9-A385-4A70771580B3}" type="sibTrans" cxnId="{41FA0C4C-11A5-4680-A324-812C38759734}">
      <dgm:prSet/>
      <dgm:spPr/>
      <dgm:t>
        <a:bodyPr/>
        <a:lstStyle/>
        <a:p>
          <a:endParaRPr lang="en-US"/>
        </a:p>
      </dgm:t>
    </dgm:pt>
    <dgm:pt modelId="{DDB164D9-CD77-4AD6-B849-B31D2912E2DF}">
      <dgm:prSet/>
      <dgm:spPr/>
      <dgm:t>
        <a:bodyPr/>
        <a:lstStyle/>
        <a:p>
          <a:r>
            <a:rPr lang="en-US" b="0" u="none" dirty="0">
              <a:latin typeface="Avenir Book" panose="02000503020000020003" pitchFamily="2" charset="0"/>
            </a:rPr>
            <a:t>MB2 –  Dental Support Organizations</a:t>
          </a:r>
        </a:p>
      </dgm:t>
    </dgm:pt>
    <dgm:pt modelId="{73FD2455-428D-48FF-A27A-E66FAB1F0926}" type="sibTrans" cxnId="{F0EF80D4-562D-45CC-83DC-31CE47D8DFFA}">
      <dgm:prSet/>
      <dgm:spPr/>
      <dgm:t>
        <a:bodyPr/>
        <a:lstStyle/>
        <a:p>
          <a:endParaRPr lang="en-US"/>
        </a:p>
      </dgm:t>
    </dgm:pt>
    <dgm:pt modelId="{A8857928-96AC-4804-960E-9D0C791F4381}" type="parTrans" cxnId="{F0EF80D4-562D-45CC-83DC-31CE47D8DFFA}">
      <dgm:prSet/>
      <dgm:spPr/>
      <dgm:t>
        <a:bodyPr/>
        <a:lstStyle/>
        <a:p>
          <a:endParaRPr lang="en-US"/>
        </a:p>
      </dgm:t>
    </dgm:pt>
    <dgm:pt modelId="{967862DD-06EB-9942-B49A-FD0BB4F7909C}" type="pres">
      <dgm:prSet presAssocID="{1F002084-77FC-442C-B558-4130BA322DFC}" presName="diagram" presStyleCnt="0">
        <dgm:presLayoutVars>
          <dgm:dir/>
          <dgm:resizeHandles val="exact"/>
        </dgm:presLayoutVars>
      </dgm:prSet>
      <dgm:spPr/>
    </dgm:pt>
    <dgm:pt modelId="{CE80B3AE-F1B2-2642-B218-566DEC31877F}" type="pres">
      <dgm:prSet presAssocID="{DDB164D9-CD77-4AD6-B849-B31D2912E2DF}" presName="node" presStyleLbl="node1" presStyleIdx="0" presStyleCnt="12">
        <dgm:presLayoutVars>
          <dgm:bulletEnabled val="1"/>
        </dgm:presLayoutVars>
      </dgm:prSet>
      <dgm:spPr/>
    </dgm:pt>
    <dgm:pt modelId="{16E6F55A-436D-A449-8C5D-530FCF1D066F}" type="pres">
      <dgm:prSet presAssocID="{73FD2455-428D-48FF-A27A-E66FAB1F0926}" presName="sibTrans" presStyleCnt="0"/>
      <dgm:spPr/>
    </dgm:pt>
    <dgm:pt modelId="{748DA3BA-F874-7E4D-B599-A317E3521541}" type="pres">
      <dgm:prSet presAssocID="{D6433DF5-4301-4A68-98B5-3F8CF45D24D0}" presName="node" presStyleLbl="node1" presStyleIdx="1" presStyleCnt="12">
        <dgm:presLayoutVars>
          <dgm:bulletEnabled val="1"/>
        </dgm:presLayoutVars>
      </dgm:prSet>
      <dgm:spPr/>
    </dgm:pt>
    <dgm:pt modelId="{AA2FC037-E7E2-4845-8B33-150D00D3D3B6}" type="pres">
      <dgm:prSet presAssocID="{A77066D8-F173-4D4A-B426-B0119EDBEE95}" presName="sibTrans" presStyleCnt="0"/>
      <dgm:spPr/>
    </dgm:pt>
    <dgm:pt modelId="{DEC5A241-25CA-D341-8DDD-1AB1624400A8}" type="pres">
      <dgm:prSet presAssocID="{B9AED516-EC98-4759-B526-DE0A46E996C5}" presName="node" presStyleLbl="node1" presStyleIdx="2" presStyleCnt="12">
        <dgm:presLayoutVars>
          <dgm:bulletEnabled val="1"/>
        </dgm:presLayoutVars>
      </dgm:prSet>
      <dgm:spPr/>
    </dgm:pt>
    <dgm:pt modelId="{F2EF757F-5D96-7C45-B3AE-66B5B2C69489}" type="pres">
      <dgm:prSet presAssocID="{994FCDD7-F417-4126-B74B-450B6C9E6CAE}" presName="sibTrans" presStyleCnt="0"/>
      <dgm:spPr/>
    </dgm:pt>
    <dgm:pt modelId="{55B8552C-A8E1-B64A-8B3D-9CB7A8A960E1}" type="pres">
      <dgm:prSet presAssocID="{DAC70F26-D1E4-4603-9DB7-E0AADB5642D8}" presName="node" presStyleLbl="node1" presStyleIdx="3" presStyleCnt="12">
        <dgm:presLayoutVars>
          <dgm:bulletEnabled val="1"/>
        </dgm:presLayoutVars>
      </dgm:prSet>
      <dgm:spPr/>
    </dgm:pt>
    <dgm:pt modelId="{C107C6CE-2C46-EB41-8FD5-1698D99D6CD4}" type="pres">
      <dgm:prSet presAssocID="{62E1AB93-D816-47C2-B160-F331F4B7684F}" presName="sibTrans" presStyleCnt="0"/>
      <dgm:spPr/>
    </dgm:pt>
    <dgm:pt modelId="{CA0AC20A-1D82-864A-AF8B-0AA4958D0570}" type="pres">
      <dgm:prSet presAssocID="{785D8F54-D5E0-46F8-8C1F-5A049000E5F5}" presName="node" presStyleLbl="node1" presStyleIdx="4" presStyleCnt="12">
        <dgm:presLayoutVars>
          <dgm:bulletEnabled val="1"/>
        </dgm:presLayoutVars>
      </dgm:prSet>
      <dgm:spPr/>
    </dgm:pt>
    <dgm:pt modelId="{DAB56F48-055B-1E4A-B33E-9D5101D9EC53}" type="pres">
      <dgm:prSet presAssocID="{3D453681-C3FF-435B-99E9-E717590241D6}" presName="sibTrans" presStyleCnt="0"/>
      <dgm:spPr/>
    </dgm:pt>
    <dgm:pt modelId="{C1A0DA81-1A53-FD4F-97E6-BCB0094AC0E5}" type="pres">
      <dgm:prSet presAssocID="{C9E578D9-57CA-438D-A83D-3AB5643201B5}" presName="node" presStyleLbl="node1" presStyleIdx="5" presStyleCnt="12">
        <dgm:presLayoutVars>
          <dgm:bulletEnabled val="1"/>
        </dgm:presLayoutVars>
      </dgm:prSet>
      <dgm:spPr/>
    </dgm:pt>
    <dgm:pt modelId="{DE8196B9-56DB-AA4A-A657-ABF2A0B8B2DF}" type="pres">
      <dgm:prSet presAssocID="{B05EDB25-3183-4B4F-9430-C7EABF4DA838}" presName="sibTrans" presStyleCnt="0"/>
      <dgm:spPr/>
    </dgm:pt>
    <dgm:pt modelId="{FEDEE633-951C-F74E-A9CD-0FA448F9F349}" type="pres">
      <dgm:prSet presAssocID="{E9CCC754-26D3-4E92-B68C-5704DDF23946}" presName="node" presStyleLbl="node1" presStyleIdx="6" presStyleCnt="12">
        <dgm:presLayoutVars>
          <dgm:bulletEnabled val="1"/>
        </dgm:presLayoutVars>
      </dgm:prSet>
      <dgm:spPr/>
    </dgm:pt>
    <dgm:pt modelId="{FADE1BE9-6F97-9647-A559-3FFBEE4649F7}" type="pres">
      <dgm:prSet presAssocID="{15F58970-64ED-49AC-A139-8F415A96838A}" presName="sibTrans" presStyleCnt="0"/>
      <dgm:spPr/>
    </dgm:pt>
    <dgm:pt modelId="{857B1EBB-1EB3-F941-B13E-C1077B46E478}" type="pres">
      <dgm:prSet presAssocID="{D59F4DCC-8C86-41B9-9DA4-12F0C4A45D8C}" presName="node" presStyleLbl="node1" presStyleIdx="7" presStyleCnt="12">
        <dgm:presLayoutVars>
          <dgm:bulletEnabled val="1"/>
        </dgm:presLayoutVars>
      </dgm:prSet>
      <dgm:spPr/>
    </dgm:pt>
    <dgm:pt modelId="{57EB6458-792C-0244-B686-11DEBEA927C9}" type="pres">
      <dgm:prSet presAssocID="{53F09184-CB25-4B3C-B5B6-64B5F0C0FB89}" presName="sibTrans" presStyleCnt="0"/>
      <dgm:spPr/>
    </dgm:pt>
    <dgm:pt modelId="{29F9924E-9D30-8F49-8A4B-F4E5F6098525}" type="pres">
      <dgm:prSet presAssocID="{9959E181-24C1-4B67-9471-5AACFA214F32}" presName="node" presStyleLbl="node1" presStyleIdx="8" presStyleCnt="12">
        <dgm:presLayoutVars>
          <dgm:bulletEnabled val="1"/>
        </dgm:presLayoutVars>
      </dgm:prSet>
      <dgm:spPr/>
    </dgm:pt>
    <dgm:pt modelId="{2D1DFA7F-3B1C-B945-8BC4-BC5B345C7B22}" type="pres">
      <dgm:prSet presAssocID="{4B580B79-F9B7-4CDE-8EC9-6BD7F473603B}" presName="sibTrans" presStyleCnt="0"/>
      <dgm:spPr/>
    </dgm:pt>
    <dgm:pt modelId="{66BBA51D-4751-D843-85AD-11016AF911B1}" type="pres">
      <dgm:prSet presAssocID="{0F7A0BCB-A621-4954-B777-9D724A96629F}" presName="node" presStyleLbl="node1" presStyleIdx="9" presStyleCnt="12">
        <dgm:presLayoutVars>
          <dgm:bulletEnabled val="1"/>
        </dgm:presLayoutVars>
      </dgm:prSet>
      <dgm:spPr/>
    </dgm:pt>
    <dgm:pt modelId="{3D391DA8-5F77-6E46-8106-A67BB4D17B90}" type="pres">
      <dgm:prSet presAssocID="{56536D93-B22D-4D46-8C3F-25EE57580251}" presName="sibTrans" presStyleCnt="0"/>
      <dgm:spPr/>
    </dgm:pt>
    <dgm:pt modelId="{0D0B7D60-D0E0-C041-9498-E2399D49BE74}" type="pres">
      <dgm:prSet presAssocID="{74493441-DA6F-4520-A590-A46E5341283A}" presName="node" presStyleLbl="node1" presStyleIdx="10" presStyleCnt="12">
        <dgm:presLayoutVars>
          <dgm:bulletEnabled val="1"/>
        </dgm:presLayoutVars>
      </dgm:prSet>
      <dgm:spPr/>
    </dgm:pt>
    <dgm:pt modelId="{D47E292D-75B0-DA44-9B4E-EF6665FBA7F9}" type="pres">
      <dgm:prSet presAssocID="{26F5FB07-F74A-4222-B8E1-3E1D2612DEC5}" presName="sibTrans" presStyleCnt="0"/>
      <dgm:spPr/>
    </dgm:pt>
    <dgm:pt modelId="{A6B3388E-754E-0344-9B2C-919498F5B7D2}" type="pres">
      <dgm:prSet presAssocID="{67B5B1E5-857C-4C2A-9D58-5E5229773FAE}" presName="node" presStyleLbl="node1" presStyleIdx="11" presStyleCnt="12">
        <dgm:presLayoutVars>
          <dgm:bulletEnabled val="1"/>
        </dgm:presLayoutVars>
      </dgm:prSet>
      <dgm:spPr/>
    </dgm:pt>
  </dgm:ptLst>
  <dgm:cxnLst>
    <dgm:cxn modelId="{45290E00-80A6-4B64-B42F-41298AA31737}" srcId="{1F002084-77FC-442C-B558-4130BA322DFC}" destId="{E9CCC754-26D3-4E92-B68C-5704DDF23946}" srcOrd="6" destOrd="0" parTransId="{67A7C08C-1BC5-401C-A205-7DD4BEBC09CF}" sibTransId="{15F58970-64ED-49AC-A139-8F415A96838A}"/>
    <dgm:cxn modelId="{252DCC00-3F14-594F-B7D7-7BFD88283992}" type="presOf" srcId="{0F7A0BCB-A621-4954-B777-9D724A96629F}" destId="{66BBA51D-4751-D843-85AD-11016AF911B1}" srcOrd="0" destOrd="0" presId="urn:microsoft.com/office/officeart/2005/8/layout/default"/>
    <dgm:cxn modelId="{8CB81A13-9049-FD44-A356-6B4C30A146F9}" type="presOf" srcId="{74493441-DA6F-4520-A590-A46E5341283A}" destId="{0D0B7D60-D0E0-C041-9498-E2399D49BE74}" srcOrd="0" destOrd="0" presId="urn:microsoft.com/office/officeart/2005/8/layout/default"/>
    <dgm:cxn modelId="{DB1C2D18-873D-4667-86D0-2BFF5BE51BDD}" srcId="{1F002084-77FC-442C-B558-4130BA322DFC}" destId="{DAC70F26-D1E4-4603-9DB7-E0AADB5642D8}" srcOrd="3" destOrd="0" parTransId="{4972A625-DDF5-4998-98C4-57F41D6339AD}" sibTransId="{62E1AB93-D816-47C2-B160-F331F4B7684F}"/>
    <dgm:cxn modelId="{5505E024-0FBD-4190-A417-7BDA27DD60A0}" srcId="{1F002084-77FC-442C-B558-4130BA322DFC}" destId="{785D8F54-D5E0-46F8-8C1F-5A049000E5F5}" srcOrd="4" destOrd="0" parTransId="{79FDF316-C763-4CAC-9B25-8BDBCE821CB0}" sibTransId="{3D453681-C3FF-435B-99E9-E717590241D6}"/>
    <dgm:cxn modelId="{5728EB24-1EE2-F844-A807-226A2DF13C6B}" type="presOf" srcId="{67B5B1E5-857C-4C2A-9D58-5E5229773FAE}" destId="{A6B3388E-754E-0344-9B2C-919498F5B7D2}" srcOrd="0" destOrd="0" presId="urn:microsoft.com/office/officeart/2005/8/layout/default"/>
    <dgm:cxn modelId="{2026D72D-BDBA-4ACF-AF79-EFC1B0960768}" srcId="{1F002084-77FC-442C-B558-4130BA322DFC}" destId="{74493441-DA6F-4520-A590-A46E5341283A}" srcOrd="10" destOrd="0" parTransId="{DA1FC3A8-A782-4111-8E82-A4EC0ADFA80E}" sibTransId="{26F5FB07-F74A-4222-B8E1-3E1D2612DEC5}"/>
    <dgm:cxn modelId="{E62B3548-6DD8-594E-A209-B41BA78B09BF}" type="presOf" srcId="{D59F4DCC-8C86-41B9-9DA4-12F0C4A45D8C}" destId="{857B1EBB-1EB3-F941-B13E-C1077B46E478}" srcOrd="0" destOrd="0" presId="urn:microsoft.com/office/officeart/2005/8/layout/default"/>
    <dgm:cxn modelId="{A9726F6A-2A34-474C-8F9B-CBE58367B3F5}" srcId="{1F002084-77FC-442C-B558-4130BA322DFC}" destId="{9959E181-24C1-4B67-9471-5AACFA214F32}" srcOrd="8" destOrd="0" parTransId="{5D570D8C-A872-4A1F-B580-540ADCBCCEFE}" sibTransId="{4B580B79-F9B7-4CDE-8EC9-6BD7F473603B}"/>
    <dgm:cxn modelId="{41FA0C4C-11A5-4680-A324-812C38759734}" srcId="{1F002084-77FC-442C-B558-4130BA322DFC}" destId="{67B5B1E5-857C-4C2A-9D58-5E5229773FAE}" srcOrd="11" destOrd="0" parTransId="{CD0C538C-69DF-4807-A720-6DE670313BB5}" sibTransId="{9FEAFED8-A3DA-45A9-A385-4A70771580B3}"/>
    <dgm:cxn modelId="{191D4A6C-C923-A744-A497-FEE48DD1F82B}" type="presOf" srcId="{1F002084-77FC-442C-B558-4130BA322DFC}" destId="{967862DD-06EB-9942-B49A-FD0BB4F7909C}" srcOrd="0" destOrd="0" presId="urn:microsoft.com/office/officeart/2005/8/layout/default"/>
    <dgm:cxn modelId="{D7C58B7F-62A4-484F-A9EE-EFCA724CA347}" srcId="{1F002084-77FC-442C-B558-4130BA322DFC}" destId="{0F7A0BCB-A621-4954-B777-9D724A96629F}" srcOrd="9" destOrd="0" parTransId="{B893BD74-C309-49D9-99FE-C2089210A826}" sibTransId="{56536D93-B22D-4D46-8C3F-25EE57580251}"/>
    <dgm:cxn modelId="{91D22C8E-EAC5-8143-9120-646E41484CB6}" type="presOf" srcId="{785D8F54-D5E0-46F8-8C1F-5A049000E5F5}" destId="{CA0AC20A-1D82-864A-AF8B-0AA4958D0570}" srcOrd="0" destOrd="0" presId="urn:microsoft.com/office/officeart/2005/8/layout/default"/>
    <dgm:cxn modelId="{49E6328E-1D36-420C-9186-6A907ABEFDE4}" srcId="{1F002084-77FC-442C-B558-4130BA322DFC}" destId="{C9E578D9-57CA-438D-A83D-3AB5643201B5}" srcOrd="5" destOrd="0" parTransId="{F1149F4E-74B0-4DDE-B3E3-0668A20EDDA9}" sibTransId="{B05EDB25-3183-4B4F-9430-C7EABF4DA838}"/>
    <dgm:cxn modelId="{103063A0-FF35-1845-8B8F-816B85FB63EA}" type="presOf" srcId="{D6433DF5-4301-4A68-98B5-3F8CF45D24D0}" destId="{748DA3BA-F874-7E4D-B599-A317E3521541}" srcOrd="0" destOrd="0" presId="urn:microsoft.com/office/officeart/2005/8/layout/default"/>
    <dgm:cxn modelId="{FBB7A8A5-37C3-D94A-8E71-65F515BB5C20}" type="presOf" srcId="{DDB164D9-CD77-4AD6-B849-B31D2912E2DF}" destId="{CE80B3AE-F1B2-2642-B218-566DEC31877F}" srcOrd="0" destOrd="0" presId="urn:microsoft.com/office/officeart/2005/8/layout/default"/>
    <dgm:cxn modelId="{F1E7E4B0-6EC2-804E-BA0F-6463B7732ED9}" type="presOf" srcId="{B9AED516-EC98-4759-B526-DE0A46E996C5}" destId="{DEC5A241-25CA-D341-8DDD-1AB1624400A8}" srcOrd="0" destOrd="0" presId="urn:microsoft.com/office/officeart/2005/8/layout/default"/>
    <dgm:cxn modelId="{B55EF4B0-7E28-AD42-966E-5BCC84258B51}" type="presOf" srcId="{C9E578D9-57CA-438D-A83D-3AB5643201B5}" destId="{C1A0DA81-1A53-FD4F-97E6-BCB0094AC0E5}" srcOrd="0" destOrd="0" presId="urn:microsoft.com/office/officeart/2005/8/layout/default"/>
    <dgm:cxn modelId="{8F4584B5-EC51-1D48-8C3A-02817D3D922D}" type="presOf" srcId="{DAC70F26-D1E4-4603-9DB7-E0AADB5642D8}" destId="{55B8552C-A8E1-B64A-8B3D-9CB7A8A960E1}" srcOrd="0" destOrd="0" presId="urn:microsoft.com/office/officeart/2005/8/layout/default"/>
    <dgm:cxn modelId="{63CB0FBC-B46A-5D41-811D-676198D1F558}" type="presOf" srcId="{E9CCC754-26D3-4E92-B68C-5704DDF23946}" destId="{FEDEE633-951C-F74E-A9CD-0FA448F9F349}" srcOrd="0" destOrd="0" presId="urn:microsoft.com/office/officeart/2005/8/layout/default"/>
    <dgm:cxn modelId="{0CDBF0C1-75DA-4961-AC6A-E0DDE4CE8B3F}" srcId="{1F002084-77FC-442C-B558-4130BA322DFC}" destId="{B9AED516-EC98-4759-B526-DE0A46E996C5}" srcOrd="2" destOrd="0" parTransId="{2C7D5072-F7AE-4C1B-8D94-8F94F4D7CF67}" sibTransId="{994FCDD7-F417-4126-B74B-450B6C9E6CAE}"/>
    <dgm:cxn modelId="{9C62AFCB-3569-0447-98E7-80D3A96CF0FC}" type="presOf" srcId="{9959E181-24C1-4B67-9471-5AACFA214F32}" destId="{29F9924E-9D30-8F49-8A4B-F4E5F6098525}" srcOrd="0" destOrd="0" presId="urn:microsoft.com/office/officeart/2005/8/layout/default"/>
    <dgm:cxn modelId="{F0EF80D4-562D-45CC-83DC-31CE47D8DFFA}" srcId="{1F002084-77FC-442C-B558-4130BA322DFC}" destId="{DDB164D9-CD77-4AD6-B849-B31D2912E2DF}" srcOrd="0" destOrd="0" parTransId="{A8857928-96AC-4804-960E-9D0C791F4381}" sibTransId="{73FD2455-428D-48FF-A27A-E66FAB1F0926}"/>
    <dgm:cxn modelId="{E1884EF4-8E9E-4272-B3FB-6112D2A2AB72}" srcId="{1F002084-77FC-442C-B558-4130BA322DFC}" destId="{D6433DF5-4301-4A68-98B5-3F8CF45D24D0}" srcOrd="1" destOrd="0" parTransId="{E1168748-E1C3-4558-BE05-27EEC18F03C0}" sibTransId="{A77066D8-F173-4D4A-B426-B0119EDBEE95}"/>
    <dgm:cxn modelId="{251998F8-D990-42DD-A0CC-BCD68EDBFAA5}" srcId="{1F002084-77FC-442C-B558-4130BA322DFC}" destId="{D59F4DCC-8C86-41B9-9DA4-12F0C4A45D8C}" srcOrd="7" destOrd="0" parTransId="{1877D978-8695-497D-918B-A25B762E6269}" sibTransId="{53F09184-CB25-4B3C-B5B6-64B5F0C0FB89}"/>
    <dgm:cxn modelId="{10A9402C-5B11-A442-90AF-26E6CEA6A8D4}" type="presParOf" srcId="{967862DD-06EB-9942-B49A-FD0BB4F7909C}" destId="{CE80B3AE-F1B2-2642-B218-566DEC31877F}" srcOrd="0" destOrd="0" presId="urn:microsoft.com/office/officeart/2005/8/layout/default"/>
    <dgm:cxn modelId="{387EFAF0-5F73-CC48-8A82-6C17557FC72B}" type="presParOf" srcId="{967862DD-06EB-9942-B49A-FD0BB4F7909C}" destId="{16E6F55A-436D-A449-8C5D-530FCF1D066F}" srcOrd="1" destOrd="0" presId="urn:microsoft.com/office/officeart/2005/8/layout/default"/>
    <dgm:cxn modelId="{DF5AAD23-8D47-C943-B540-6A8AB6B7D344}" type="presParOf" srcId="{967862DD-06EB-9942-B49A-FD0BB4F7909C}" destId="{748DA3BA-F874-7E4D-B599-A317E3521541}" srcOrd="2" destOrd="0" presId="urn:microsoft.com/office/officeart/2005/8/layout/default"/>
    <dgm:cxn modelId="{FB98139B-F956-FA47-9232-B1B5D902C030}" type="presParOf" srcId="{967862DD-06EB-9942-B49A-FD0BB4F7909C}" destId="{AA2FC037-E7E2-4845-8B33-150D00D3D3B6}" srcOrd="3" destOrd="0" presId="urn:microsoft.com/office/officeart/2005/8/layout/default"/>
    <dgm:cxn modelId="{57EB9619-010A-914D-8E37-E55D287DD192}" type="presParOf" srcId="{967862DD-06EB-9942-B49A-FD0BB4F7909C}" destId="{DEC5A241-25CA-D341-8DDD-1AB1624400A8}" srcOrd="4" destOrd="0" presId="urn:microsoft.com/office/officeart/2005/8/layout/default"/>
    <dgm:cxn modelId="{C5B5450A-9283-3543-B230-83B970BB91FB}" type="presParOf" srcId="{967862DD-06EB-9942-B49A-FD0BB4F7909C}" destId="{F2EF757F-5D96-7C45-B3AE-66B5B2C69489}" srcOrd="5" destOrd="0" presId="urn:microsoft.com/office/officeart/2005/8/layout/default"/>
    <dgm:cxn modelId="{F7BBC4D5-4932-5547-A813-1AB450F81123}" type="presParOf" srcId="{967862DD-06EB-9942-B49A-FD0BB4F7909C}" destId="{55B8552C-A8E1-B64A-8B3D-9CB7A8A960E1}" srcOrd="6" destOrd="0" presId="urn:microsoft.com/office/officeart/2005/8/layout/default"/>
    <dgm:cxn modelId="{D48970E0-3E74-9F48-B5CB-3F6F918140BB}" type="presParOf" srcId="{967862DD-06EB-9942-B49A-FD0BB4F7909C}" destId="{C107C6CE-2C46-EB41-8FD5-1698D99D6CD4}" srcOrd="7" destOrd="0" presId="urn:microsoft.com/office/officeart/2005/8/layout/default"/>
    <dgm:cxn modelId="{25060372-71EA-1D4C-BB57-D0DE7C48E20A}" type="presParOf" srcId="{967862DD-06EB-9942-B49A-FD0BB4F7909C}" destId="{CA0AC20A-1D82-864A-AF8B-0AA4958D0570}" srcOrd="8" destOrd="0" presId="urn:microsoft.com/office/officeart/2005/8/layout/default"/>
    <dgm:cxn modelId="{DA84D7A3-8778-F146-9838-EBABB2EB7FD5}" type="presParOf" srcId="{967862DD-06EB-9942-B49A-FD0BB4F7909C}" destId="{DAB56F48-055B-1E4A-B33E-9D5101D9EC53}" srcOrd="9" destOrd="0" presId="urn:microsoft.com/office/officeart/2005/8/layout/default"/>
    <dgm:cxn modelId="{E761115E-D66F-674D-A1B2-267282BD5BBD}" type="presParOf" srcId="{967862DD-06EB-9942-B49A-FD0BB4F7909C}" destId="{C1A0DA81-1A53-FD4F-97E6-BCB0094AC0E5}" srcOrd="10" destOrd="0" presId="urn:microsoft.com/office/officeart/2005/8/layout/default"/>
    <dgm:cxn modelId="{3D3D6B5D-57D7-2243-866F-8C9879CECB5D}" type="presParOf" srcId="{967862DD-06EB-9942-B49A-FD0BB4F7909C}" destId="{DE8196B9-56DB-AA4A-A657-ABF2A0B8B2DF}" srcOrd="11" destOrd="0" presId="urn:microsoft.com/office/officeart/2005/8/layout/default"/>
    <dgm:cxn modelId="{2100B481-C0B7-E644-996A-B5439164EE46}" type="presParOf" srcId="{967862DD-06EB-9942-B49A-FD0BB4F7909C}" destId="{FEDEE633-951C-F74E-A9CD-0FA448F9F349}" srcOrd="12" destOrd="0" presId="urn:microsoft.com/office/officeart/2005/8/layout/default"/>
    <dgm:cxn modelId="{01C07DBF-68C5-1C4F-82FC-2738678DCA14}" type="presParOf" srcId="{967862DD-06EB-9942-B49A-FD0BB4F7909C}" destId="{FADE1BE9-6F97-9647-A559-3FFBEE4649F7}" srcOrd="13" destOrd="0" presId="urn:microsoft.com/office/officeart/2005/8/layout/default"/>
    <dgm:cxn modelId="{497FFC71-47D8-0941-A2BE-7837D3821A6F}" type="presParOf" srcId="{967862DD-06EB-9942-B49A-FD0BB4F7909C}" destId="{857B1EBB-1EB3-F941-B13E-C1077B46E478}" srcOrd="14" destOrd="0" presId="urn:microsoft.com/office/officeart/2005/8/layout/default"/>
    <dgm:cxn modelId="{8E8CA061-9009-4442-A10B-30E5A9BB6D46}" type="presParOf" srcId="{967862DD-06EB-9942-B49A-FD0BB4F7909C}" destId="{57EB6458-792C-0244-B686-11DEBEA927C9}" srcOrd="15" destOrd="0" presId="urn:microsoft.com/office/officeart/2005/8/layout/default"/>
    <dgm:cxn modelId="{769974C2-C96E-8142-A366-7DADE07EE9F1}" type="presParOf" srcId="{967862DD-06EB-9942-B49A-FD0BB4F7909C}" destId="{29F9924E-9D30-8F49-8A4B-F4E5F6098525}" srcOrd="16" destOrd="0" presId="urn:microsoft.com/office/officeart/2005/8/layout/default"/>
    <dgm:cxn modelId="{0B75DC91-5918-344E-A64D-CB125609F604}" type="presParOf" srcId="{967862DD-06EB-9942-B49A-FD0BB4F7909C}" destId="{2D1DFA7F-3B1C-B945-8BC4-BC5B345C7B22}" srcOrd="17" destOrd="0" presId="urn:microsoft.com/office/officeart/2005/8/layout/default"/>
    <dgm:cxn modelId="{1C12800E-14FD-0A4F-9F49-36F9E41949D5}" type="presParOf" srcId="{967862DD-06EB-9942-B49A-FD0BB4F7909C}" destId="{66BBA51D-4751-D843-85AD-11016AF911B1}" srcOrd="18" destOrd="0" presId="urn:microsoft.com/office/officeart/2005/8/layout/default"/>
    <dgm:cxn modelId="{BC1D500A-7F2E-8D42-B566-50F9A804D1C7}" type="presParOf" srcId="{967862DD-06EB-9942-B49A-FD0BB4F7909C}" destId="{3D391DA8-5F77-6E46-8106-A67BB4D17B90}" srcOrd="19" destOrd="0" presId="urn:microsoft.com/office/officeart/2005/8/layout/default"/>
    <dgm:cxn modelId="{866B170B-3AAC-0648-B2B0-F01CE92E24B8}" type="presParOf" srcId="{967862DD-06EB-9942-B49A-FD0BB4F7909C}" destId="{0D0B7D60-D0E0-C041-9498-E2399D49BE74}" srcOrd="20" destOrd="0" presId="urn:microsoft.com/office/officeart/2005/8/layout/default"/>
    <dgm:cxn modelId="{B3454BAA-A96F-8146-9D39-F2EC2C464CD0}" type="presParOf" srcId="{967862DD-06EB-9942-B49A-FD0BB4F7909C}" destId="{D47E292D-75B0-DA44-9B4E-EF6665FBA7F9}" srcOrd="21" destOrd="0" presId="urn:microsoft.com/office/officeart/2005/8/layout/default"/>
    <dgm:cxn modelId="{3E759608-CC38-0D40-BB06-6F228E16E676}" type="presParOf" srcId="{967862DD-06EB-9942-B49A-FD0BB4F7909C}" destId="{A6B3388E-754E-0344-9B2C-919498F5B7D2}" srcOrd="2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A5BCE0-3E07-4755-9B16-C618807AB5BE}"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5B702F5-03DB-46B5-A67E-B6CF52C056A2}">
      <dgm:prSet/>
      <dgm:spPr/>
      <dgm:t>
        <a:bodyPr/>
        <a:lstStyle/>
        <a:p>
          <a:r>
            <a:rPr lang="en-US" dirty="0"/>
            <a:t>Customer will hand in cancellation letter to current vendor. Once Customer receives the final invoice from current vendor – forward it to Allied team for review.</a:t>
          </a:r>
        </a:p>
      </dgm:t>
    </dgm:pt>
    <dgm:pt modelId="{D147E99C-4298-406F-9741-51F7365857AA}" type="parTrans" cxnId="{B2AD421A-0799-43E6-A9C6-1CE4CF534FA5}">
      <dgm:prSet/>
      <dgm:spPr/>
      <dgm:t>
        <a:bodyPr/>
        <a:lstStyle/>
        <a:p>
          <a:endParaRPr lang="en-US"/>
        </a:p>
      </dgm:t>
    </dgm:pt>
    <dgm:pt modelId="{7A1AABFE-F942-463C-AE6B-F84B9CE3B4E7}" type="sibTrans" cxnId="{B2AD421A-0799-43E6-A9C6-1CE4CF534FA5}">
      <dgm:prSet/>
      <dgm:spPr/>
      <dgm:t>
        <a:bodyPr/>
        <a:lstStyle/>
        <a:p>
          <a:endParaRPr lang="en-US"/>
        </a:p>
      </dgm:t>
    </dgm:pt>
    <dgm:pt modelId="{7DD229AA-7D1F-45B2-879C-8F75E99DEF8E}">
      <dgm:prSet/>
      <dgm:spPr/>
      <dgm:t>
        <a:bodyPr/>
        <a:lstStyle/>
        <a:p>
          <a:r>
            <a:rPr lang="en-US" dirty="0"/>
            <a:t>Once approved by Allied – Allied will issue a check or ACH payment to Customer.</a:t>
          </a:r>
        </a:p>
      </dgm:t>
    </dgm:pt>
    <dgm:pt modelId="{FFE99630-7D63-428C-850A-D2394E0659F1}" type="parTrans" cxnId="{3D859C31-C0CC-45DD-9A66-BC8FD4CDE863}">
      <dgm:prSet/>
      <dgm:spPr/>
      <dgm:t>
        <a:bodyPr/>
        <a:lstStyle/>
        <a:p>
          <a:endParaRPr lang="en-US"/>
        </a:p>
      </dgm:t>
    </dgm:pt>
    <dgm:pt modelId="{96F97648-E4D9-4037-AC2D-DF2F0C9BDD86}" type="sibTrans" cxnId="{3D859C31-C0CC-45DD-9A66-BC8FD4CDE863}">
      <dgm:prSet/>
      <dgm:spPr/>
      <dgm:t>
        <a:bodyPr/>
        <a:lstStyle/>
        <a:p>
          <a:endParaRPr lang="en-US"/>
        </a:p>
      </dgm:t>
    </dgm:pt>
    <dgm:pt modelId="{4F22DC68-DD97-4AC6-BD5B-C4834C15C5AD}">
      <dgm:prSet/>
      <dgm:spPr/>
      <dgm:t>
        <a:bodyPr/>
        <a:lstStyle/>
        <a:p>
          <a:r>
            <a:rPr lang="en-US" dirty="0"/>
            <a:t>Allied contract will then go into place.</a:t>
          </a:r>
        </a:p>
      </dgm:t>
    </dgm:pt>
    <dgm:pt modelId="{26100AB9-70B3-4C3F-BBC4-286D30EC97A5}" type="parTrans" cxnId="{FF8CBF37-ACAE-4826-8D2F-4520DC274BC7}">
      <dgm:prSet/>
      <dgm:spPr/>
      <dgm:t>
        <a:bodyPr/>
        <a:lstStyle/>
        <a:p>
          <a:endParaRPr lang="en-US"/>
        </a:p>
      </dgm:t>
    </dgm:pt>
    <dgm:pt modelId="{9ADEAA50-DD35-407C-987F-710981BFDB10}" type="sibTrans" cxnId="{FF8CBF37-ACAE-4826-8D2F-4520DC274BC7}">
      <dgm:prSet/>
      <dgm:spPr/>
      <dgm:t>
        <a:bodyPr/>
        <a:lstStyle/>
        <a:p>
          <a:endParaRPr lang="en-US"/>
        </a:p>
      </dgm:t>
    </dgm:pt>
    <dgm:pt modelId="{20E7F8BC-88CD-423C-8F0E-7D8D78BD33AA}" type="pres">
      <dgm:prSet presAssocID="{C4A5BCE0-3E07-4755-9B16-C618807AB5BE}" presName="root" presStyleCnt="0">
        <dgm:presLayoutVars>
          <dgm:dir/>
          <dgm:resizeHandles val="exact"/>
        </dgm:presLayoutVars>
      </dgm:prSet>
      <dgm:spPr/>
    </dgm:pt>
    <dgm:pt modelId="{C922EC61-FAC1-4E07-B952-F25477ADF78A}" type="pres">
      <dgm:prSet presAssocID="{45B702F5-03DB-46B5-A67E-B6CF52C056A2}" presName="compNode" presStyleCnt="0"/>
      <dgm:spPr/>
    </dgm:pt>
    <dgm:pt modelId="{D685DF2E-9F77-4EC3-84A9-9E132B2A951C}" type="pres">
      <dgm:prSet presAssocID="{45B702F5-03DB-46B5-A67E-B6CF52C056A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pen envelope"/>
        </a:ext>
      </dgm:extLst>
    </dgm:pt>
    <dgm:pt modelId="{7CED1788-0B38-4D3B-A6B1-41D23DAA435A}" type="pres">
      <dgm:prSet presAssocID="{45B702F5-03DB-46B5-A67E-B6CF52C056A2}" presName="spaceRect" presStyleCnt="0"/>
      <dgm:spPr/>
    </dgm:pt>
    <dgm:pt modelId="{1B4B62F0-36E8-4033-95FC-21D8645C66BC}" type="pres">
      <dgm:prSet presAssocID="{45B702F5-03DB-46B5-A67E-B6CF52C056A2}" presName="textRect" presStyleLbl="revTx" presStyleIdx="0" presStyleCnt="3">
        <dgm:presLayoutVars>
          <dgm:chMax val="1"/>
          <dgm:chPref val="1"/>
        </dgm:presLayoutVars>
      </dgm:prSet>
      <dgm:spPr/>
    </dgm:pt>
    <dgm:pt modelId="{C067620B-E41B-4ED4-9943-D494DC7BAFF6}" type="pres">
      <dgm:prSet presAssocID="{7A1AABFE-F942-463C-AE6B-F84B9CE3B4E7}" presName="sibTrans" presStyleCnt="0"/>
      <dgm:spPr/>
    </dgm:pt>
    <dgm:pt modelId="{00B64125-8A80-4A1B-8900-088A6C0234A1}" type="pres">
      <dgm:prSet presAssocID="{7DD229AA-7D1F-45B2-879C-8F75E99DEF8E}" presName="compNode" presStyleCnt="0"/>
      <dgm:spPr/>
    </dgm:pt>
    <dgm:pt modelId="{8CC4EABB-AAEB-4FD1-B4C8-0F75408F88C0}" type="pres">
      <dgm:prSet presAssocID="{7DD229AA-7D1F-45B2-879C-8F75E99DEF8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 Check"/>
        </a:ext>
      </dgm:extLst>
    </dgm:pt>
    <dgm:pt modelId="{5771EAF4-73AF-47AC-9F7E-E4961923AC93}" type="pres">
      <dgm:prSet presAssocID="{7DD229AA-7D1F-45B2-879C-8F75E99DEF8E}" presName="spaceRect" presStyleCnt="0"/>
      <dgm:spPr/>
    </dgm:pt>
    <dgm:pt modelId="{491844E4-A351-4B85-9017-2B88EB482BCD}" type="pres">
      <dgm:prSet presAssocID="{7DD229AA-7D1F-45B2-879C-8F75E99DEF8E}" presName="textRect" presStyleLbl="revTx" presStyleIdx="1" presStyleCnt="3">
        <dgm:presLayoutVars>
          <dgm:chMax val="1"/>
          <dgm:chPref val="1"/>
        </dgm:presLayoutVars>
      </dgm:prSet>
      <dgm:spPr/>
    </dgm:pt>
    <dgm:pt modelId="{6637D884-E238-4924-952F-459B031EBA9C}" type="pres">
      <dgm:prSet presAssocID="{96F97648-E4D9-4037-AC2D-DF2F0C9BDD86}" presName="sibTrans" presStyleCnt="0"/>
      <dgm:spPr/>
    </dgm:pt>
    <dgm:pt modelId="{C3E97091-9B6B-4CD6-BBBB-72679EE11245}" type="pres">
      <dgm:prSet presAssocID="{4F22DC68-DD97-4AC6-BD5B-C4834C15C5AD}" presName="compNode" presStyleCnt="0"/>
      <dgm:spPr/>
    </dgm:pt>
    <dgm:pt modelId="{30921B00-3F03-4F37-A6A5-27AAFE31782F}" type="pres">
      <dgm:prSet presAssocID="{4F22DC68-DD97-4AC6-BD5B-C4834C15C5A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ransfer"/>
        </a:ext>
      </dgm:extLst>
    </dgm:pt>
    <dgm:pt modelId="{B8151F1D-E195-429A-A999-3782DA422EE0}" type="pres">
      <dgm:prSet presAssocID="{4F22DC68-DD97-4AC6-BD5B-C4834C15C5AD}" presName="spaceRect" presStyleCnt="0"/>
      <dgm:spPr/>
    </dgm:pt>
    <dgm:pt modelId="{C4EEC54B-FE4E-4E2F-A2E1-28031F85AD58}" type="pres">
      <dgm:prSet presAssocID="{4F22DC68-DD97-4AC6-BD5B-C4834C15C5AD}" presName="textRect" presStyleLbl="revTx" presStyleIdx="2" presStyleCnt="3">
        <dgm:presLayoutVars>
          <dgm:chMax val="1"/>
          <dgm:chPref val="1"/>
        </dgm:presLayoutVars>
      </dgm:prSet>
      <dgm:spPr/>
    </dgm:pt>
  </dgm:ptLst>
  <dgm:cxnLst>
    <dgm:cxn modelId="{B2AD421A-0799-43E6-A9C6-1CE4CF534FA5}" srcId="{C4A5BCE0-3E07-4755-9B16-C618807AB5BE}" destId="{45B702F5-03DB-46B5-A67E-B6CF52C056A2}" srcOrd="0" destOrd="0" parTransId="{D147E99C-4298-406F-9741-51F7365857AA}" sibTransId="{7A1AABFE-F942-463C-AE6B-F84B9CE3B4E7}"/>
    <dgm:cxn modelId="{3D859C31-C0CC-45DD-9A66-BC8FD4CDE863}" srcId="{C4A5BCE0-3E07-4755-9B16-C618807AB5BE}" destId="{7DD229AA-7D1F-45B2-879C-8F75E99DEF8E}" srcOrd="1" destOrd="0" parTransId="{FFE99630-7D63-428C-850A-D2394E0659F1}" sibTransId="{96F97648-E4D9-4037-AC2D-DF2F0C9BDD86}"/>
    <dgm:cxn modelId="{FF8CBF37-ACAE-4826-8D2F-4520DC274BC7}" srcId="{C4A5BCE0-3E07-4755-9B16-C618807AB5BE}" destId="{4F22DC68-DD97-4AC6-BD5B-C4834C15C5AD}" srcOrd="2" destOrd="0" parTransId="{26100AB9-70B3-4C3F-BBC4-286D30EC97A5}" sibTransId="{9ADEAA50-DD35-407C-987F-710981BFDB10}"/>
    <dgm:cxn modelId="{1B668A54-FFFB-42C4-8585-0977B9F26598}" type="presOf" srcId="{7DD229AA-7D1F-45B2-879C-8F75E99DEF8E}" destId="{491844E4-A351-4B85-9017-2B88EB482BCD}" srcOrd="0" destOrd="0" presId="urn:microsoft.com/office/officeart/2018/2/layout/IconLabelList"/>
    <dgm:cxn modelId="{B86DDF99-B417-489F-AD64-8F7D4F23F55B}" type="presOf" srcId="{4F22DC68-DD97-4AC6-BD5B-C4834C15C5AD}" destId="{C4EEC54B-FE4E-4E2F-A2E1-28031F85AD58}" srcOrd="0" destOrd="0" presId="urn:microsoft.com/office/officeart/2018/2/layout/IconLabelList"/>
    <dgm:cxn modelId="{4891B19B-175F-4683-979F-88F3ECF10DD5}" type="presOf" srcId="{C4A5BCE0-3E07-4755-9B16-C618807AB5BE}" destId="{20E7F8BC-88CD-423C-8F0E-7D8D78BD33AA}" srcOrd="0" destOrd="0" presId="urn:microsoft.com/office/officeart/2018/2/layout/IconLabelList"/>
    <dgm:cxn modelId="{B1AF72D8-1ABB-4573-8853-865024C722AA}" type="presOf" srcId="{45B702F5-03DB-46B5-A67E-B6CF52C056A2}" destId="{1B4B62F0-36E8-4033-95FC-21D8645C66BC}" srcOrd="0" destOrd="0" presId="urn:microsoft.com/office/officeart/2018/2/layout/IconLabelList"/>
    <dgm:cxn modelId="{20DEDDC7-0721-43D4-9434-3CE4B20A32A0}" type="presParOf" srcId="{20E7F8BC-88CD-423C-8F0E-7D8D78BD33AA}" destId="{C922EC61-FAC1-4E07-B952-F25477ADF78A}" srcOrd="0" destOrd="0" presId="urn:microsoft.com/office/officeart/2018/2/layout/IconLabelList"/>
    <dgm:cxn modelId="{5707C8E4-0987-4D28-8B65-B53A4CE1F5F6}" type="presParOf" srcId="{C922EC61-FAC1-4E07-B952-F25477ADF78A}" destId="{D685DF2E-9F77-4EC3-84A9-9E132B2A951C}" srcOrd="0" destOrd="0" presId="urn:microsoft.com/office/officeart/2018/2/layout/IconLabelList"/>
    <dgm:cxn modelId="{030CC324-A99C-4105-A7A6-C11A1E61B646}" type="presParOf" srcId="{C922EC61-FAC1-4E07-B952-F25477ADF78A}" destId="{7CED1788-0B38-4D3B-A6B1-41D23DAA435A}" srcOrd="1" destOrd="0" presId="urn:microsoft.com/office/officeart/2018/2/layout/IconLabelList"/>
    <dgm:cxn modelId="{A48537D2-611F-4391-AC91-D1DEF16484D3}" type="presParOf" srcId="{C922EC61-FAC1-4E07-B952-F25477ADF78A}" destId="{1B4B62F0-36E8-4033-95FC-21D8645C66BC}" srcOrd="2" destOrd="0" presId="urn:microsoft.com/office/officeart/2018/2/layout/IconLabelList"/>
    <dgm:cxn modelId="{42A599C1-0C11-42FF-A340-B2C3E35CB612}" type="presParOf" srcId="{20E7F8BC-88CD-423C-8F0E-7D8D78BD33AA}" destId="{C067620B-E41B-4ED4-9943-D494DC7BAFF6}" srcOrd="1" destOrd="0" presId="urn:microsoft.com/office/officeart/2018/2/layout/IconLabelList"/>
    <dgm:cxn modelId="{E98E6B4E-7237-4117-922F-6395988D1C4F}" type="presParOf" srcId="{20E7F8BC-88CD-423C-8F0E-7D8D78BD33AA}" destId="{00B64125-8A80-4A1B-8900-088A6C0234A1}" srcOrd="2" destOrd="0" presId="urn:microsoft.com/office/officeart/2018/2/layout/IconLabelList"/>
    <dgm:cxn modelId="{520AB63C-22F0-493F-973A-A94F3CDF76E0}" type="presParOf" srcId="{00B64125-8A80-4A1B-8900-088A6C0234A1}" destId="{8CC4EABB-AAEB-4FD1-B4C8-0F75408F88C0}" srcOrd="0" destOrd="0" presId="urn:microsoft.com/office/officeart/2018/2/layout/IconLabelList"/>
    <dgm:cxn modelId="{AEE42442-53AE-4C5C-9506-A39BD8B07F12}" type="presParOf" srcId="{00B64125-8A80-4A1B-8900-088A6C0234A1}" destId="{5771EAF4-73AF-47AC-9F7E-E4961923AC93}" srcOrd="1" destOrd="0" presId="urn:microsoft.com/office/officeart/2018/2/layout/IconLabelList"/>
    <dgm:cxn modelId="{5812C3E9-7FA1-4AD9-8EF3-9A59361DF1A2}" type="presParOf" srcId="{00B64125-8A80-4A1B-8900-088A6C0234A1}" destId="{491844E4-A351-4B85-9017-2B88EB482BCD}" srcOrd="2" destOrd="0" presId="urn:microsoft.com/office/officeart/2018/2/layout/IconLabelList"/>
    <dgm:cxn modelId="{07984BDB-C674-465A-880D-92C32D7AC290}" type="presParOf" srcId="{20E7F8BC-88CD-423C-8F0E-7D8D78BD33AA}" destId="{6637D884-E238-4924-952F-459B031EBA9C}" srcOrd="3" destOrd="0" presId="urn:microsoft.com/office/officeart/2018/2/layout/IconLabelList"/>
    <dgm:cxn modelId="{2A4F1EC9-198A-49A2-AACE-A332F4135295}" type="presParOf" srcId="{20E7F8BC-88CD-423C-8F0E-7D8D78BD33AA}" destId="{C3E97091-9B6B-4CD6-BBBB-72679EE11245}" srcOrd="4" destOrd="0" presId="urn:microsoft.com/office/officeart/2018/2/layout/IconLabelList"/>
    <dgm:cxn modelId="{2AB6D33A-F359-492B-929B-F4E16CF3D04E}" type="presParOf" srcId="{C3E97091-9B6B-4CD6-BBBB-72679EE11245}" destId="{30921B00-3F03-4F37-A6A5-27AAFE31782F}" srcOrd="0" destOrd="0" presId="urn:microsoft.com/office/officeart/2018/2/layout/IconLabelList"/>
    <dgm:cxn modelId="{13B189B1-4D17-4354-9A27-82B95AD292BD}" type="presParOf" srcId="{C3E97091-9B6B-4CD6-BBBB-72679EE11245}" destId="{B8151F1D-E195-429A-A999-3782DA422EE0}" srcOrd="1" destOrd="0" presId="urn:microsoft.com/office/officeart/2018/2/layout/IconLabelList"/>
    <dgm:cxn modelId="{BEF49B09-BB6E-415C-9A45-86AF82B20228}" type="presParOf" srcId="{C3E97091-9B6B-4CD6-BBBB-72679EE11245}" destId="{C4EEC54B-FE4E-4E2F-A2E1-28031F85AD58}"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DE5E71-980D-9446-B9F5-D14B160A8349}">
      <dsp:nvSpPr>
        <dsp:cNvPr id="0" name=""/>
        <dsp:cNvSpPr/>
      </dsp:nvSpPr>
      <dsp:spPr>
        <a:xfrm>
          <a:off x="2817" y="593689"/>
          <a:ext cx="2235464" cy="1341278"/>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venir Book" panose="02000503020000020003" pitchFamily="2" charset="0"/>
            </a:rPr>
            <a:t>Nation-wide Coverage </a:t>
          </a:r>
        </a:p>
      </dsp:txBody>
      <dsp:txXfrm>
        <a:off x="2817" y="593689"/>
        <a:ext cx="2235464" cy="1341278"/>
      </dsp:txXfrm>
    </dsp:sp>
    <dsp:sp modelId="{51E61200-8FC3-4A4C-AAA0-85F08B1B6296}">
      <dsp:nvSpPr>
        <dsp:cNvPr id="0" name=""/>
        <dsp:cNvSpPr/>
      </dsp:nvSpPr>
      <dsp:spPr>
        <a:xfrm>
          <a:off x="2461828" y="593689"/>
          <a:ext cx="2235464" cy="1341278"/>
        </a:xfrm>
        <a:prstGeom prst="rect">
          <a:avLst/>
        </a:prstGeom>
        <a:solidFill>
          <a:schemeClr val="accent2">
            <a:hueOff val="16206"/>
            <a:satOff val="1863"/>
            <a:lumOff val="-148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venir Book" panose="02000503020000020003" pitchFamily="2" charset="0"/>
            </a:rPr>
            <a:t>Competitive Pricing</a:t>
          </a:r>
        </a:p>
      </dsp:txBody>
      <dsp:txXfrm>
        <a:off x="2461828" y="593689"/>
        <a:ext cx="2235464" cy="1341278"/>
      </dsp:txXfrm>
    </dsp:sp>
    <dsp:sp modelId="{F8C91B89-A612-BF4B-9AEE-9B7246D6DCB8}">
      <dsp:nvSpPr>
        <dsp:cNvPr id="0" name=""/>
        <dsp:cNvSpPr/>
      </dsp:nvSpPr>
      <dsp:spPr>
        <a:xfrm>
          <a:off x="4920839" y="593689"/>
          <a:ext cx="2235464" cy="1341278"/>
        </a:xfrm>
        <a:prstGeom prst="rect">
          <a:avLst/>
        </a:prstGeom>
        <a:solidFill>
          <a:schemeClr val="accent2">
            <a:hueOff val="32411"/>
            <a:satOff val="3725"/>
            <a:lumOff val="-296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venir Book" panose="02000503020000020003" pitchFamily="2" charset="0"/>
            </a:rPr>
            <a:t>High Level Customer Service</a:t>
          </a:r>
        </a:p>
      </dsp:txBody>
      <dsp:txXfrm>
        <a:off x="4920839" y="593689"/>
        <a:ext cx="2235464" cy="1341278"/>
      </dsp:txXfrm>
    </dsp:sp>
    <dsp:sp modelId="{CD231E0D-BCD1-3949-9FFD-12AE12ECFE45}">
      <dsp:nvSpPr>
        <dsp:cNvPr id="0" name=""/>
        <dsp:cNvSpPr/>
      </dsp:nvSpPr>
      <dsp:spPr>
        <a:xfrm>
          <a:off x="7379850" y="593689"/>
          <a:ext cx="2235464" cy="1341278"/>
        </a:xfrm>
        <a:prstGeom prst="rect">
          <a:avLst/>
        </a:prstGeom>
        <a:solidFill>
          <a:schemeClr val="accent2">
            <a:hueOff val="48617"/>
            <a:satOff val="5588"/>
            <a:lumOff val="-445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venir Book" panose="02000503020000020003" pitchFamily="2" charset="0"/>
            </a:rPr>
            <a:t>Dedicated Account Representative </a:t>
          </a:r>
        </a:p>
      </dsp:txBody>
      <dsp:txXfrm>
        <a:off x="7379850" y="593689"/>
        <a:ext cx="2235464" cy="1341278"/>
      </dsp:txXfrm>
    </dsp:sp>
    <dsp:sp modelId="{C3F3D1B2-84FF-8247-A087-F20854966866}">
      <dsp:nvSpPr>
        <dsp:cNvPr id="0" name=""/>
        <dsp:cNvSpPr/>
      </dsp:nvSpPr>
      <dsp:spPr>
        <a:xfrm>
          <a:off x="2817" y="2158514"/>
          <a:ext cx="2235464" cy="1341278"/>
        </a:xfrm>
        <a:prstGeom prst="rect">
          <a:avLst/>
        </a:prstGeom>
        <a:solidFill>
          <a:schemeClr val="accent2">
            <a:hueOff val="64822"/>
            <a:satOff val="7451"/>
            <a:lumOff val="-593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venir Book" panose="02000503020000020003" pitchFamily="2" charset="0"/>
            </a:rPr>
            <a:t>Customized Billing Options</a:t>
          </a:r>
        </a:p>
      </dsp:txBody>
      <dsp:txXfrm>
        <a:off x="2817" y="2158514"/>
        <a:ext cx="2235464" cy="1341278"/>
      </dsp:txXfrm>
    </dsp:sp>
    <dsp:sp modelId="{20B7C517-A9D5-0B43-988D-559378358AF1}">
      <dsp:nvSpPr>
        <dsp:cNvPr id="0" name=""/>
        <dsp:cNvSpPr/>
      </dsp:nvSpPr>
      <dsp:spPr>
        <a:xfrm>
          <a:off x="2461828" y="2158514"/>
          <a:ext cx="2235464" cy="1341278"/>
        </a:xfrm>
        <a:prstGeom prst="rect">
          <a:avLst/>
        </a:prstGeom>
        <a:solidFill>
          <a:schemeClr val="accent2">
            <a:hueOff val="81028"/>
            <a:satOff val="9314"/>
            <a:lumOff val="-742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C</a:t>
          </a:r>
          <a:r>
            <a:rPr lang="en-US" sz="1900" kern="1200" dirty="0">
              <a:latin typeface="Avenir Book" panose="02000503020000020003" pitchFamily="2" charset="0"/>
            </a:rPr>
            <a:t>ompliant with Federal and State Regulations</a:t>
          </a:r>
        </a:p>
      </dsp:txBody>
      <dsp:txXfrm>
        <a:off x="2461828" y="2158514"/>
        <a:ext cx="2235464" cy="1341278"/>
      </dsp:txXfrm>
    </dsp:sp>
    <dsp:sp modelId="{FA77AA6E-8105-7445-B749-DEEB02B88320}">
      <dsp:nvSpPr>
        <dsp:cNvPr id="0" name=""/>
        <dsp:cNvSpPr/>
      </dsp:nvSpPr>
      <dsp:spPr>
        <a:xfrm>
          <a:off x="4920839" y="2158514"/>
          <a:ext cx="2235464" cy="1341278"/>
        </a:xfrm>
        <a:prstGeom prst="rect">
          <a:avLst/>
        </a:prstGeom>
        <a:solidFill>
          <a:schemeClr val="accent2">
            <a:hueOff val="97234"/>
            <a:satOff val="11176"/>
            <a:lumOff val="-890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venir Book" panose="02000503020000020003" pitchFamily="2" charset="0"/>
            </a:rPr>
            <a:t>Safe Disposal Practice </a:t>
          </a:r>
        </a:p>
      </dsp:txBody>
      <dsp:txXfrm>
        <a:off x="4920839" y="2158514"/>
        <a:ext cx="2235464" cy="1341278"/>
      </dsp:txXfrm>
    </dsp:sp>
    <dsp:sp modelId="{2AB00867-43AC-244A-9D39-98A37FCD50BB}">
      <dsp:nvSpPr>
        <dsp:cNvPr id="0" name=""/>
        <dsp:cNvSpPr/>
      </dsp:nvSpPr>
      <dsp:spPr>
        <a:xfrm>
          <a:off x="7379850" y="2158514"/>
          <a:ext cx="2235464" cy="1341278"/>
        </a:xfrm>
        <a:prstGeom prst="rect">
          <a:avLst/>
        </a:prstGeom>
        <a:solidFill>
          <a:schemeClr val="accent2">
            <a:hueOff val="113439"/>
            <a:satOff val="13039"/>
            <a:lumOff val="-1039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venir Book" panose="02000503020000020003" pitchFamily="2" charset="0"/>
            </a:rPr>
            <a:t>Customizable Service Plans for Different Facility Sizes</a:t>
          </a:r>
        </a:p>
      </dsp:txBody>
      <dsp:txXfrm>
        <a:off x="7379850" y="2158514"/>
        <a:ext cx="2235464" cy="13412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80B3AE-F1B2-2642-B218-566DEC31877F}">
      <dsp:nvSpPr>
        <dsp:cNvPr id="0" name=""/>
        <dsp:cNvSpPr/>
      </dsp:nvSpPr>
      <dsp:spPr>
        <a:xfrm>
          <a:off x="445852" y="3022"/>
          <a:ext cx="1702909" cy="102174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0" u="none" kern="1200" dirty="0">
              <a:latin typeface="Avenir Book" panose="02000503020000020003" pitchFamily="2" charset="0"/>
            </a:rPr>
            <a:t>MB2 –  Dental Support Organizations</a:t>
          </a:r>
        </a:p>
      </dsp:txBody>
      <dsp:txXfrm>
        <a:off x="445852" y="3022"/>
        <a:ext cx="1702909" cy="1021745"/>
      </dsp:txXfrm>
    </dsp:sp>
    <dsp:sp modelId="{748DA3BA-F874-7E4D-B599-A317E3521541}">
      <dsp:nvSpPr>
        <dsp:cNvPr id="0" name=""/>
        <dsp:cNvSpPr/>
      </dsp:nvSpPr>
      <dsp:spPr>
        <a:xfrm>
          <a:off x="2319053" y="3022"/>
          <a:ext cx="1702909" cy="102174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venir Book" panose="02000503020000020003" pitchFamily="2" charset="0"/>
            </a:rPr>
            <a:t>800 locations nationwide</a:t>
          </a:r>
        </a:p>
      </dsp:txBody>
      <dsp:txXfrm>
        <a:off x="2319053" y="3022"/>
        <a:ext cx="1702909" cy="1021745"/>
      </dsp:txXfrm>
    </dsp:sp>
    <dsp:sp modelId="{DEC5A241-25CA-D341-8DDD-1AB1624400A8}">
      <dsp:nvSpPr>
        <dsp:cNvPr id="0" name=""/>
        <dsp:cNvSpPr/>
      </dsp:nvSpPr>
      <dsp:spPr>
        <a:xfrm>
          <a:off x="4192253" y="3022"/>
          <a:ext cx="1702909" cy="102174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latin typeface="Avenir Book" panose="02000503020000020003" pitchFamily="2" charset="0"/>
              <a:hlinkClick xmlns:r="http://schemas.openxmlformats.org/officeDocument/2006/relationships" r:id="rId1">
                <a:extLst>
                  <a:ext uri="{A12FA001-AC4F-418D-AE19-62706E023703}">
                    <ahyp:hlinkClr xmlns:ahyp="http://schemas.microsoft.com/office/drawing/2018/hyperlinkcolor" val="tx"/>
                  </a:ext>
                </a:extLst>
              </a:hlinkClick>
            </a:rPr>
            <a:t>MB2 Website</a:t>
          </a:r>
          <a:r>
            <a:rPr lang="en-US" sz="1500" kern="1200" dirty="0">
              <a:solidFill>
                <a:schemeClr val="bg1"/>
              </a:solidFill>
              <a:latin typeface="Avenir Book" panose="02000503020000020003" pitchFamily="2" charset="0"/>
            </a:rPr>
            <a:t> </a:t>
          </a:r>
        </a:p>
      </dsp:txBody>
      <dsp:txXfrm>
        <a:off x="4192253" y="3022"/>
        <a:ext cx="1702909" cy="1021745"/>
      </dsp:txXfrm>
    </dsp:sp>
    <dsp:sp modelId="{55B8552C-A8E1-B64A-8B3D-9CB7A8A960E1}">
      <dsp:nvSpPr>
        <dsp:cNvPr id="0" name=""/>
        <dsp:cNvSpPr/>
      </dsp:nvSpPr>
      <dsp:spPr>
        <a:xfrm>
          <a:off x="445852" y="1195058"/>
          <a:ext cx="1702909" cy="102174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0" u="none" kern="1200" dirty="0">
              <a:latin typeface="Avenir Book" panose="02000503020000020003" pitchFamily="2" charset="0"/>
            </a:rPr>
            <a:t>Heartland Dental – Dental Support Organizations</a:t>
          </a:r>
        </a:p>
      </dsp:txBody>
      <dsp:txXfrm>
        <a:off x="445852" y="1195058"/>
        <a:ext cx="1702909" cy="1021745"/>
      </dsp:txXfrm>
    </dsp:sp>
    <dsp:sp modelId="{CA0AC20A-1D82-864A-AF8B-0AA4958D0570}">
      <dsp:nvSpPr>
        <dsp:cNvPr id="0" name=""/>
        <dsp:cNvSpPr/>
      </dsp:nvSpPr>
      <dsp:spPr>
        <a:xfrm>
          <a:off x="2319053" y="1195058"/>
          <a:ext cx="1702909" cy="102174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venir Book" panose="02000503020000020003" pitchFamily="2" charset="0"/>
            </a:rPr>
            <a:t>1900 locations nationwide</a:t>
          </a:r>
        </a:p>
      </dsp:txBody>
      <dsp:txXfrm>
        <a:off x="2319053" y="1195058"/>
        <a:ext cx="1702909" cy="1021745"/>
      </dsp:txXfrm>
    </dsp:sp>
    <dsp:sp modelId="{C1A0DA81-1A53-FD4F-97E6-BCB0094AC0E5}">
      <dsp:nvSpPr>
        <dsp:cNvPr id="0" name=""/>
        <dsp:cNvSpPr/>
      </dsp:nvSpPr>
      <dsp:spPr>
        <a:xfrm>
          <a:off x="4192253" y="1195058"/>
          <a:ext cx="1702909" cy="102174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latin typeface="Avenir Book" panose="02000503020000020003" pitchFamily="2" charset="0"/>
              <a:hlinkClick xmlns:r="http://schemas.openxmlformats.org/officeDocument/2006/relationships" r:id="rId2">
                <a:extLst>
                  <a:ext uri="{A12FA001-AC4F-418D-AE19-62706E023703}">
                    <ahyp:hlinkClr xmlns:ahyp="http://schemas.microsoft.com/office/drawing/2018/hyperlinkcolor" val="tx"/>
                  </a:ext>
                </a:extLst>
              </a:hlinkClick>
            </a:rPr>
            <a:t>Heartland Website</a:t>
          </a:r>
          <a:r>
            <a:rPr lang="en-US" sz="1500" kern="1200" dirty="0">
              <a:latin typeface="Avenir Book" panose="02000503020000020003" pitchFamily="2" charset="0"/>
            </a:rPr>
            <a:t> </a:t>
          </a:r>
        </a:p>
      </dsp:txBody>
      <dsp:txXfrm>
        <a:off x="4192253" y="1195058"/>
        <a:ext cx="1702909" cy="1021745"/>
      </dsp:txXfrm>
    </dsp:sp>
    <dsp:sp modelId="{FEDEE633-951C-F74E-A9CD-0FA448F9F349}">
      <dsp:nvSpPr>
        <dsp:cNvPr id="0" name=""/>
        <dsp:cNvSpPr/>
      </dsp:nvSpPr>
      <dsp:spPr>
        <a:xfrm>
          <a:off x="445852" y="2387095"/>
          <a:ext cx="1702909" cy="102174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0" u="none" kern="1200" dirty="0">
              <a:latin typeface="Avenir Book" panose="02000503020000020003" pitchFamily="2" charset="0"/>
            </a:rPr>
            <a:t>Veterinary Emergency Group – 24-hour Veterinary Emergency Clinics</a:t>
          </a:r>
        </a:p>
      </dsp:txBody>
      <dsp:txXfrm>
        <a:off x="445852" y="2387095"/>
        <a:ext cx="1702909" cy="1021745"/>
      </dsp:txXfrm>
    </dsp:sp>
    <dsp:sp modelId="{857B1EBB-1EB3-F941-B13E-C1077B46E478}">
      <dsp:nvSpPr>
        <dsp:cNvPr id="0" name=""/>
        <dsp:cNvSpPr/>
      </dsp:nvSpPr>
      <dsp:spPr>
        <a:xfrm>
          <a:off x="2319053" y="2387095"/>
          <a:ext cx="1702909" cy="102174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venir Book" panose="02000503020000020003" pitchFamily="2" charset="0"/>
            </a:rPr>
            <a:t>125 locations nationwide</a:t>
          </a:r>
        </a:p>
      </dsp:txBody>
      <dsp:txXfrm>
        <a:off x="2319053" y="2387095"/>
        <a:ext cx="1702909" cy="1021745"/>
      </dsp:txXfrm>
    </dsp:sp>
    <dsp:sp modelId="{29F9924E-9D30-8F49-8A4B-F4E5F6098525}">
      <dsp:nvSpPr>
        <dsp:cNvPr id="0" name=""/>
        <dsp:cNvSpPr/>
      </dsp:nvSpPr>
      <dsp:spPr>
        <a:xfrm>
          <a:off x="4192253" y="2387095"/>
          <a:ext cx="1702909" cy="102174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latin typeface="Avenir Book" panose="02000503020000020003" pitchFamily="2" charset="0"/>
              <a:hlinkClick xmlns:r="http://schemas.openxmlformats.org/officeDocument/2006/relationships" r:id="rId3">
                <a:extLst>
                  <a:ext uri="{A12FA001-AC4F-418D-AE19-62706E023703}">
                    <ahyp:hlinkClr xmlns:ahyp="http://schemas.microsoft.com/office/drawing/2018/hyperlinkcolor" val="tx"/>
                  </a:ext>
                </a:extLst>
              </a:hlinkClick>
            </a:rPr>
            <a:t>VEG Website</a:t>
          </a:r>
          <a:r>
            <a:rPr lang="en-US" sz="1500" kern="1200" dirty="0">
              <a:solidFill>
                <a:schemeClr val="bg1"/>
              </a:solidFill>
              <a:latin typeface="Avenir Book" panose="02000503020000020003" pitchFamily="2" charset="0"/>
            </a:rPr>
            <a:t> </a:t>
          </a:r>
        </a:p>
      </dsp:txBody>
      <dsp:txXfrm>
        <a:off x="4192253" y="2387095"/>
        <a:ext cx="1702909" cy="1021745"/>
      </dsp:txXfrm>
    </dsp:sp>
    <dsp:sp modelId="{66BBA51D-4751-D843-85AD-11016AF911B1}">
      <dsp:nvSpPr>
        <dsp:cNvPr id="0" name=""/>
        <dsp:cNvSpPr/>
      </dsp:nvSpPr>
      <dsp:spPr>
        <a:xfrm>
          <a:off x="445852" y="3579132"/>
          <a:ext cx="1702909" cy="102174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0" u="none" kern="1200" dirty="0">
              <a:latin typeface="Avenir Book" panose="02000503020000020003" pitchFamily="2" charset="0"/>
            </a:rPr>
            <a:t>Ensign Group – Skilled &amp; Assisted Nursing Facilities </a:t>
          </a:r>
        </a:p>
      </dsp:txBody>
      <dsp:txXfrm>
        <a:off x="445852" y="3579132"/>
        <a:ext cx="1702909" cy="1021745"/>
      </dsp:txXfrm>
    </dsp:sp>
    <dsp:sp modelId="{0D0B7D60-D0E0-C041-9498-E2399D49BE74}">
      <dsp:nvSpPr>
        <dsp:cNvPr id="0" name=""/>
        <dsp:cNvSpPr/>
      </dsp:nvSpPr>
      <dsp:spPr>
        <a:xfrm>
          <a:off x="2319053" y="3579132"/>
          <a:ext cx="1702909" cy="102174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venir Book" panose="02000503020000020003" pitchFamily="2" charset="0"/>
            </a:rPr>
            <a:t>259 locations nationwide</a:t>
          </a:r>
        </a:p>
      </dsp:txBody>
      <dsp:txXfrm>
        <a:off x="2319053" y="3579132"/>
        <a:ext cx="1702909" cy="1021745"/>
      </dsp:txXfrm>
    </dsp:sp>
    <dsp:sp modelId="{A6B3388E-754E-0344-9B2C-919498F5B7D2}">
      <dsp:nvSpPr>
        <dsp:cNvPr id="0" name=""/>
        <dsp:cNvSpPr/>
      </dsp:nvSpPr>
      <dsp:spPr>
        <a:xfrm>
          <a:off x="4192253" y="3579132"/>
          <a:ext cx="1702909" cy="102174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latin typeface="Avenir Book" panose="02000503020000020003" pitchFamily="2" charset="0"/>
              <a:hlinkClick xmlns:r="http://schemas.openxmlformats.org/officeDocument/2006/relationships" r:id="rId4">
                <a:extLst>
                  <a:ext uri="{A12FA001-AC4F-418D-AE19-62706E023703}">
                    <ahyp:hlinkClr xmlns:ahyp="http://schemas.microsoft.com/office/drawing/2018/hyperlinkcolor" val="tx"/>
                  </a:ext>
                </a:extLst>
              </a:hlinkClick>
            </a:rPr>
            <a:t>Ensign Wesbite</a:t>
          </a:r>
          <a:r>
            <a:rPr lang="en-US" sz="1500" kern="1200" dirty="0">
              <a:solidFill>
                <a:schemeClr val="bg1"/>
              </a:solidFill>
              <a:latin typeface="Avenir Book" panose="02000503020000020003" pitchFamily="2" charset="0"/>
            </a:rPr>
            <a:t> </a:t>
          </a:r>
        </a:p>
      </dsp:txBody>
      <dsp:txXfrm>
        <a:off x="4192253" y="3579132"/>
        <a:ext cx="1702909" cy="10217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85DF2E-9F77-4EC3-84A9-9E132B2A951C}">
      <dsp:nvSpPr>
        <dsp:cNvPr id="0" name=""/>
        <dsp:cNvSpPr/>
      </dsp:nvSpPr>
      <dsp:spPr>
        <a:xfrm>
          <a:off x="920893" y="887962"/>
          <a:ext cx="1249769" cy="12497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B4B62F0-36E8-4033-95FC-21D8645C66BC}">
      <dsp:nvSpPr>
        <dsp:cNvPr id="0" name=""/>
        <dsp:cNvSpPr/>
      </dsp:nvSpPr>
      <dsp:spPr>
        <a:xfrm>
          <a:off x="157144" y="2485519"/>
          <a:ext cx="277726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Customer will hand in cancellation letter to current vendor. Once Customer receives the final invoice from current vendor – forward it to Allied team for review.</a:t>
          </a:r>
        </a:p>
      </dsp:txBody>
      <dsp:txXfrm>
        <a:off x="157144" y="2485519"/>
        <a:ext cx="2777266" cy="720000"/>
      </dsp:txXfrm>
    </dsp:sp>
    <dsp:sp modelId="{8CC4EABB-AAEB-4FD1-B4C8-0F75408F88C0}">
      <dsp:nvSpPr>
        <dsp:cNvPr id="0" name=""/>
        <dsp:cNvSpPr/>
      </dsp:nvSpPr>
      <dsp:spPr>
        <a:xfrm>
          <a:off x="4184181" y="887962"/>
          <a:ext cx="1249769" cy="12497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91844E4-A351-4B85-9017-2B88EB482BCD}">
      <dsp:nvSpPr>
        <dsp:cNvPr id="0" name=""/>
        <dsp:cNvSpPr/>
      </dsp:nvSpPr>
      <dsp:spPr>
        <a:xfrm>
          <a:off x="3420433" y="2485519"/>
          <a:ext cx="277726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Once approved by Allied – Allied will issue a check or ACH payment to Customer.</a:t>
          </a:r>
        </a:p>
      </dsp:txBody>
      <dsp:txXfrm>
        <a:off x="3420433" y="2485519"/>
        <a:ext cx="2777266" cy="720000"/>
      </dsp:txXfrm>
    </dsp:sp>
    <dsp:sp modelId="{30921B00-3F03-4F37-A6A5-27AAFE31782F}">
      <dsp:nvSpPr>
        <dsp:cNvPr id="0" name=""/>
        <dsp:cNvSpPr/>
      </dsp:nvSpPr>
      <dsp:spPr>
        <a:xfrm>
          <a:off x="7447469" y="887962"/>
          <a:ext cx="1249769" cy="124976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4EEC54B-FE4E-4E2F-A2E1-28031F85AD58}">
      <dsp:nvSpPr>
        <dsp:cNvPr id="0" name=""/>
        <dsp:cNvSpPr/>
      </dsp:nvSpPr>
      <dsp:spPr>
        <a:xfrm>
          <a:off x="6683721" y="2485519"/>
          <a:ext cx="277726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Allied contract will then go into place.</a:t>
          </a:r>
        </a:p>
      </dsp:txBody>
      <dsp:txXfrm>
        <a:off x="6683721" y="2485519"/>
        <a:ext cx="2777266"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1B820D-7EED-5B4A-AB19-4D0781AD973E}" type="datetimeFigureOut">
              <a:rPr lang="en-US" smtClean="0"/>
              <a:t>2/17/2026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B8B196-EDC8-3C45-9502-CB4BFA77A760}" type="slidenum">
              <a:rPr lang="en-US" smtClean="0"/>
              <a:t>‹#›</a:t>
            </a:fld>
            <a:endParaRPr lang="en-US"/>
          </a:p>
        </p:txBody>
      </p:sp>
    </p:spTree>
    <p:extLst>
      <p:ext uri="{BB962C8B-B14F-4D97-AF65-F5344CB8AC3E}">
        <p14:creationId xmlns:p14="http://schemas.microsoft.com/office/powerpoint/2010/main" val="1303945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91CC7A-A70A-5F41-B9AD-78F19F256D86}"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D7106-ACC1-084A-97E9-80FD882E1E94}" type="slidenum">
              <a:rPr lang="en-US" smtClean="0"/>
              <a:t>‹#›</a:t>
            </a:fld>
            <a:endParaRPr lang="en-US"/>
          </a:p>
        </p:txBody>
      </p:sp>
    </p:spTree>
    <p:extLst>
      <p:ext uri="{BB962C8B-B14F-4D97-AF65-F5344CB8AC3E}">
        <p14:creationId xmlns:p14="http://schemas.microsoft.com/office/powerpoint/2010/main" val="3304611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91CC7A-A70A-5F41-B9AD-78F19F256D86}"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D7106-ACC1-084A-97E9-80FD882E1E94}" type="slidenum">
              <a:rPr lang="en-US" smtClean="0"/>
              <a:t>‹#›</a:t>
            </a:fld>
            <a:endParaRPr lang="en-US"/>
          </a:p>
        </p:txBody>
      </p:sp>
    </p:spTree>
    <p:extLst>
      <p:ext uri="{BB962C8B-B14F-4D97-AF65-F5344CB8AC3E}">
        <p14:creationId xmlns:p14="http://schemas.microsoft.com/office/powerpoint/2010/main" val="662412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91CC7A-A70A-5F41-B9AD-78F19F256D86}"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D7106-ACC1-084A-97E9-80FD882E1E9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03807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91CC7A-A70A-5F41-B9AD-78F19F256D86}"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D7106-ACC1-084A-97E9-80FD882E1E94}" type="slidenum">
              <a:rPr lang="en-US" smtClean="0"/>
              <a:t>‹#›</a:t>
            </a:fld>
            <a:endParaRPr lang="en-US"/>
          </a:p>
        </p:txBody>
      </p:sp>
    </p:spTree>
    <p:extLst>
      <p:ext uri="{BB962C8B-B14F-4D97-AF65-F5344CB8AC3E}">
        <p14:creationId xmlns:p14="http://schemas.microsoft.com/office/powerpoint/2010/main" val="4179845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91CC7A-A70A-5F41-B9AD-78F19F256D86}"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D7106-ACC1-084A-97E9-80FD882E1E9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2999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91CC7A-A70A-5F41-B9AD-78F19F256D86}"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D7106-ACC1-084A-97E9-80FD882E1E94}" type="slidenum">
              <a:rPr lang="en-US" smtClean="0"/>
              <a:t>‹#›</a:t>
            </a:fld>
            <a:endParaRPr lang="en-US"/>
          </a:p>
        </p:txBody>
      </p:sp>
    </p:spTree>
    <p:extLst>
      <p:ext uri="{BB962C8B-B14F-4D97-AF65-F5344CB8AC3E}">
        <p14:creationId xmlns:p14="http://schemas.microsoft.com/office/powerpoint/2010/main" val="37603093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91CC7A-A70A-5F41-B9AD-78F19F256D86}"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D7106-ACC1-084A-97E9-80FD882E1E94}" type="slidenum">
              <a:rPr lang="en-US" smtClean="0"/>
              <a:t>‹#›</a:t>
            </a:fld>
            <a:endParaRPr lang="en-US"/>
          </a:p>
        </p:txBody>
      </p:sp>
    </p:spTree>
    <p:extLst>
      <p:ext uri="{BB962C8B-B14F-4D97-AF65-F5344CB8AC3E}">
        <p14:creationId xmlns:p14="http://schemas.microsoft.com/office/powerpoint/2010/main" val="1500788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91CC7A-A70A-5F41-B9AD-78F19F256D86}"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D7106-ACC1-084A-97E9-80FD882E1E94}" type="slidenum">
              <a:rPr lang="en-US" smtClean="0"/>
              <a:t>‹#›</a:t>
            </a:fld>
            <a:endParaRPr lang="en-US"/>
          </a:p>
        </p:txBody>
      </p:sp>
    </p:spTree>
    <p:extLst>
      <p:ext uri="{BB962C8B-B14F-4D97-AF65-F5344CB8AC3E}">
        <p14:creationId xmlns:p14="http://schemas.microsoft.com/office/powerpoint/2010/main" val="3489701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91CC7A-A70A-5F41-B9AD-78F19F256D86}"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D7106-ACC1-084A-97E9-80FD882E1E94}" type="slidenum">
              <a:rPr lang="en-US" smtClean="0"/>
              <a:t>‹#›</a:t>
            </a:fld>
            <a:endParaRPr lang="en-US"/>
          </a:p>
        </p:txBody>
      </p:sp>
    </p:spTree>
    <p:extLst>
      <p:ext uri="{BB962C8B-B14F-4D97-AF65-F5344CB8AC3E}">
        <p14:creationId xmlns:p14="http://schemas.microsoft.com/office/powerpoint/2010/main" val="1827918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91CC7A-A70A-5F41-B9AD-78F19F256D86}"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D7106-ACC1-084A-97E9-80FD882E1E94}" type="slidenum">
              <a:rPr lang="en-US" smtClean="0"/>
              <a:t>‹#›</a:t>
            </a:fld>
            <a:endParaRPr lang="en-US"/>
          </a:p>
        </p:txBody>
      </p:sp>
    </p:spTree>
    <p:extLst>
      <p:ext uri="{BB962C8B-B14F-4D97-AF65-F5344CB8AC3E}">
        <p14:creationId xmlns:p14="http://schemas.microsoft.com/office/powerpoint/2010/main" val="2266382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91CC7A-A70A-5F41-B9AD-78F19F256D86}" type="datetimeFigureOut">
              <a:rPr lang="en-US" smtClean="0"/>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ED7106-ACC1-084A-97E9-80FD882E1E94}" type="slidenum">
              <a:rPr lang="en-US" smtClean="0"/>
              <a:t>‹#›</a:t>
            </a:fld>
            <a:endParaRPr lang="en-US"/>
          </a:p>
        </p:txBody>
      </p:sp>
    </p:spTree>
    <p:extLst>
      <p:ext uri="{BB962C8B-B14F-4D97-AF65-F5344CB8AC3E}">
        <p14:creationId xmlns:p14="http://schemas.microsoft.com/office/powerpoint/2010/main" val="2321145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91CC7A-A70A-5F41-B9AD-78F19F256D86}" type="datetimeFigureOut">
              <a:rPr lang="en-US" smtClean="0"/>
              <a:t>2/17/2026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ED7106-ACC1-084A-97E9-80FD882E1E94}" type="slidenum">
              <a:rPr lang="en-US" smtClean="0"/>
              <a:t>‹#›</a:t>
            </a:fld>
            <a:endParaRPr lang="en-US"/>
          </a:p>
        </p:txBody>
      </p:sp>
    </p:spTree>
    <p:extLst>
      <p:ext uri="{BB962C8B-B14F-4D97-AF65-F5344CB8AC3E}">
        <p14:creationId xmlns:p14="http://schemas.microsoft.com/office/powerpoint/2010/main" val="570620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91CC7A-A70A-5F41-B9AD-78F19F256D86}" type="datetimeFigureOut">
              <a:rPr lang="en-US" smtClean="0"/>
              <a:t>2/17/2026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ED7106-ACC1-084A-97E9-80FD882E1E94}" type="slidenum">
              <a:rPr lang="en-US" smtClean="0"/>
              <a:t>‹#›</a:t>
            </a:fld>
            <a:endParaRPr lang="en-US"/>
          </a:p>
        </p:txBody>
      </p:sp>
    </p:spTree>
    <p:extLst>
      <p:ext uri="{BB962C8B-B14F-4D97-AF65-F5344CB8AC3E}">
        <p14:creationId xmlns:p14="http://schemas.microsoft.com/office/powerpoint/2010/main" val="1858776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91CC7A-A70A-5F41-B9AD-78F19F256D86}" type="datetimeFigureOut">
              <a:rPr lang="en-US" smtClean="0"/>
              <a:t>2/17/2026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ED7106-ACC1-084A-97E9-80FD882E1E94}" type="slidenum">
              <a:rPr lang="en-US" smtClean="0"/>
              <a:t>‹#›</a:t>
            </a:fld>
            <a:endParaRPr lang="en-US"/>
          </a:p>
        </p:txBody>
      </p:sp>
    </p:spTree>
    <p:extLst>
      <p:ext uri="{BB962C8B-B14F-4D97-AF65-F5344CB8AC3E}">
        <p14:creationId xmlns:p14="http://schemas.microsoft.com/office/powerpoint/2010/main" val="2878172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91CC7A-A70A-5F41-B9AD-78F19F256D86}" type="datetimeFigureOut">
              <a:rPr lang="en-US" smtClean="0"/>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ED7106-ACC1-084A-97E9-80FD882E1E94}" type="slidenum">
              <a:rPr lang="en-US" smtClean="0"/>
              <a:t>‹#›</a:t>
            </a:fld>
            <a:endParaRPr lang="en-US"/>
          </a:p>
        </p:txBody>
      </p:sp>
    </p:spTree>
    <p:extLst>
      <p:ext uri="{BB962C8B-B14F-4D97-AF65-F5344CB8AC3E}">
        <p14:creationId xmlns:p14="http://schemas.microsoft.com/office/powerpoint/2010/main" val="3164231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ED7106-ACC1-084A-97E9-80FD882E1E94}" type="slidenum">
              <a:rPr lang="en-US" smtClean="0"/>
              <a:t>‹#›</a:t>
            </a:fld>
            <a:endParaRPr lang="en-US"/>
          </a:p>
        </p:txBody>
      </p:sp>
      <p:sp>
        <p:nvSpPr>
          <p:cNvPr id="5" name="Date Placeholder 4"/>
          <p:cNvSpPr>
            <a:spLocks noGrp="1"/>
          </p:cNvSpPr>
          <p:nvPr>
            <p:ph type="dt" sz="half" idx="10"/>
          </p:nvPr>
        </p:nvSpPr>
        <p:spPr/>
        <p:txBody>
          <a:bodyPr/>
          <a:lstStyle/>
          <a:p>
            <a:fld id="{4891CC7A-A70A-5F41-B9AD-78F19F256D86}" type="datetimeFigureOut">
              <a:rPr lang="en-US" smtClean="0"/>
              <a:t>2/17/2026</a:t>
            </a:fld>
            <a:endParaRPr lang="en-US"/>
          </a:p>
        </p:txBody>
      </p:sp>
    </p:spTree>
    <p:extLst>
      <p:ext uri="{BB962C8B-B14F-4D97-AF65-F5344CB8AC3E}">
        <p14:creationId xmlns:p14="http://schemas.microsoft.com/office/powerpoint/2010/main" val="280519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91CC7A-A70A-5F41-B9AD-78F19F256D86}" type="datetimeFigureOut">
              <a:rPr lang="en-US" smtClean="0"/>
              <a:t>2/17/2026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7ED7106-ACC1-084A-97E9-80FD882E1E94}" type="slidenum">
              <a:rPr lang="en-US" smtClean="0"/>
              <a:t>‹#›</a:t>
            </a:fld>
            <a:endParaRPr lang="en-US"/>
          </a:p>
        </p:txBody>
      </p:sp>
    </p:spTree>
    <p:extLst>
      <p:ext uri="{BB962C8B-B14F-4D97-AF65-F5344CB8AC3E}">
        <p14:creationId xmlns:p14="http://schemas.microsoft.com/office/powerpoint/2010/main" val="1421757840"/>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5" r:id="rId12"/>
    <p:sldLayoutId id="2147483846" r:id="rId13"/>
    <p:sldLayoutId id="2147483847" r:id="rId14"/>
    <p:sldLayoutId id="2147483848" r:id="rId15"/>
    <p:sldLayoutId id="214748384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8.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1.png"/><Relationship Id="rId1" Type="http://schemas.openxmlformats.org/officeDocument/2006/relationships/slideLayout" Target="../slideLayouts/slideLayout8.xml"/><Relationship Id="rId4" Type="http://schemas.openxmlformats.org/officeDocument/2006/relationships/image" Target="../media/image6.tiff"/></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7B6E3-74CA-E044-A68B-D7650EA97FDC}"/>
              </a:ext>
            </a:extLst>
          </p:cNvPr>
          <p:cNvSpPr>
            <a:spLocks noGrp="1"/>
          </p:cNvSpPr>
          <p:nvPr>
            <p:ph type="ctrTitle"/>
          </p:nvPr>
        </p:nvSpPr>
        <p:spPr>
          <a:xfrm>
            <a:off x="4974337" y="1265314"/>
            <a:ext cx="4299666" cy="3249131"/>
          </a:xfrm>
        </p:spPr>
        <p:txBody>
          <a:bodyPr>
            <a:normAutofit/>
          </a:bodyPr>
          <a:lstStyle/>
          <a:p>
            <a:pPr algn="ctr"/>
            <a:r>
              <a:rPr lang="en-US" dirty="0">
                <a:latin typeface="Avenir Book" panose="02000503020000020003" pitchFamily="2" charset="0"/>
              </a:rPr>
              <a:t>Allied USA </a:t>
            </a:r>
            <a:br>
              <a:rPr lang="en-US" dirty="0">
                <a:latin typeface="Avenir Book" panose="02000503020000020003" pitchFamily="2" charset="0"/>
              </a:rPr>
            </a:br>
            <a:r>
              <a:rPr lang="en-US" dirty="0">
                <a:latin typeface="Avenir Book" panose="02000503020000020003" pitchFamily="2" charset="0"/>
              </a:rPr>
              <a:t>About Us.</a:t>
            </a:r>
          </a:p>
        </p:txBody>
      </p:sp>
      <p:sp>
        <p:nvSpPr>
          <p:cNvPr id="14" name="Isosceles Triangle 13">
            <a:extLst>
              <a:ext uri="{FF2B5EF4-FFF2-40B4-BE49-F238E27FC236}">
                <a16:creationId xmlns:a16="http://schemas.microsoft.com/office/drawing/2014/main" id="{DC99427B-A97E-40A3-B1FD-4557346C6A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 name="Picture 3" descr="A logo with a letter&#10;&#10;Description automatically generated">
            <a:extLst>
              <a:ext uri="{FF2B5EF4-FFF2-40B4-BE49-F238E27FC236}">
                <a16:creationId xmlns:a16="http://schemas.microsoft.com/office/drawing/2014/main" id="{47E30046-F29A-2947-884E-B26C51A5B3B6}"/>
              </a:ext>
            </a:extLst>
          </p:cNvPr>
          <p:cNvPicPr>
            <a:picLocks noChangeAspect="1"/>
          </p:cNvPicPr>
          <p:nvPr/>
        </p:nvPicPr>
        <p:blipFill rotWithShape="1">
          <a:blip r:embed="rId2"/>
          <a:srcRect l="33141" t="40494" r="33207" b="39381"/>
          <a:stretch/>
        </p:blipFill>
        <p:spPr>
          <a:xfrm>
            <a:off x="888604" y="1841462"/>
            <a:ext cx="3765692" cy="3183046"/>
          </a:xfrm>
          <a:prstGeom prst="rect">
            <a:avLst/>
          </a:prstGeom>
        </p:spPr>
      </p:pic>
    </p:spTree>
    <p:extLst>
      <p:ext uri="{BB962C8B-B14F-4D97-AF65-F5344CB8AC3E}">
        <p14:creationId xmlns:p14="http://schemas.microsoft.com/office/powerpoint/2010/main" val="2561589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D6280969-F024-466D-A1DB-4F848C51DE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63FDD802-E6D8-4979-A1B9-BA705AE4DA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BDE509DD-4B76-45F0-8144-02F1D7E1AE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FEAEFD53-0220-48B1-9EA8-3EAE151E8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5">
              <a:extLst>
                <a:ext uri="{FF2B5EF4-FFF2-40B4-BE49-F238E27FC236}">
                  <a16:creationId xmlns:a16="http://schemas.microsoft.com/office/drawing/2014/main" id="{92E7FABD-916D-4FF9-B5F3-44E53AFD39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Isosceles Triangle 15">
              <a:extLst>
                <a:ext uri="{FF2B5EF4-FFF2-40B4-BE49-F238E27FC236}">
                  <a16:creationId xmlns:a16="http://schemas.microsoft.com/office/drawing/2014/main" id="{826F9772-AEFE-4C6D-82B6-1207069B8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7">
              <a:extLst>
                <a:ext uri="{FF2B5EF4-FFF2-40B4-BE49-F238E27FC236}">
                  <a16:creationId xmlns:a16="http://schemas.microsoft.com/office/drawing/2014/main" id="{ACFBF3A9-B76A-4B4B-B6D7-CA4651F5C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8">
              <a:extLst>
                <a:ext uri="{FF2B5EF4-FFF2-40B4-BE49-F238E27FC236}">
                  <a16:creationId xmlns:a16="http://schemas.microsoft.com/office/drawing/2014/main" id="{BF0FAA0A-B682-4A83-BDD8-BCE0AB41C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9">
              <a:extLst>
                <a:ext uri="{FF2B5EF4-FFF2-40B4-BE49-F238E27FC236}">
                  <a16:creationId xmlns:a16="http://schemas.microsoft.com/office/drawing/2014/main" id="{7874A013-E5E2-4AE1-8E93-029A2B41E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4355329E-E608-4F7A-B4EF-8FEF07D755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53D9BFDF-B250-44FF-9BD7-C204EFBFC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23" name="Rectangle 22">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0876656D-2170-244A-9D1B-347AF83C9CAF}"/>
              </a:ext>
            </a:extLst>
          </p:cNvPr>
          <p:cNvSpPr>
            <a:spLocks noGrp="1"/>
          </p:cNvSpPr>
          <p:nvPr>
            <p:ph type="title"/>
          </p:nvPr>
        </p:nvSpPr>
        <p:spPr>
          <a:xfrm>
            <a:off x="673754" y="643467"/>
            <a:ext cx="4203045" cy="1375608"/>
          </a:xfrm>
        </p:spPr>
        <p:txBody>
          <a:bodyPr vert="horz" lIns="91440" tIns="45720" rIns="91440" bIns="45720" rtlCol="0" anchor="ctr">
            <a:normAutofit/>
          </a:bodyPr>
          <a:lstStyle/>
          <a:p>
            <a:pPr algn="ctr"/>
            <a:r>
              <a:rPr lang="en-US" sz="4000" b="1" dirty="0">
                <a:solidFill>
                  <a:schemeClr val="bg1"/>
                </a:solidFill>
                <a:latin typeface="Avenir Book" panose="02000503020000020003" pitchFamily="2" charset="0"/>
              </a:rPr>
              <a:t>About Us</a:t>
            </a:r>
          </a:p>
        </p:txBody>
      </p:sp>
      <p:sp>
        <p:nvSpPr>
          <p:cNvPr id="3" name="Content Placeholder 2">
            <a:extLst>
              <a:ext uri="{FF2B5EF4-FFF2-40B4-BE49-F238E27FC236}">
                <a16:creationId xmlns:a16="http://schemas.microsoft.com/office/drawing/2014/main" id="{35C4BFFF-44B0-D34B-8465-BA4051669CC0}"/>
              </a:ext>
            </a:extLst>
          </p:cNvPr>
          <p:cNvSpPr>
            <a:spLocks noGrp="1"/>
          </p:cNvSpPr>
          <p:nvPr>
            <p:ph idx="1"/>
          </p:nvPr>
        </p:nvSpPr>
        <p:spPr>
          <a:xfrm>
            <a:off x="673754" y="2160590"/>
            <a:ext cx="3973943" cy="3440110"/>
          </a:xfrm>
        </p:spPr>
        <p:txBody>
          <a:bodyPr vert="horz" lIns="91440" tIns="45720" rIns="91440" bIns="45720" rtlCol="0">
            <a:normAutofit/>
          </a:bodyPr>
          <a:lstStyle/>
          <a:p>
            <a:pPr marL="0" indent="0">
              <a:lnSpc>
                <a:spcPct val="90000"/>
              </a:lnSpc>
              <a:buNone/>
            </a:pPr>
            <a:r>
              <a:rPr lang="en-US" sz="1200" b="0" i="0" dirty="0">
                <a:solidFill>
                  <a:schemeClr val="bg1"/>
                </a:solidFill>
                <a:effectLst/>
                <a:latin typeface="Avenir Book" panose="02000503020000020003" pitchFamily="2" charset="0"/>
              </a:rPr>
              <a:t>Allied is the largest privately held medical waste disposal company with over 11,000 unique customer locations in all 50 states. We help manage and dispose of all waste streams, from simple sharps service to highly regulated hazardous waste, </a:t>
            </a:r>
            <a:br>
              <a:rPr lang="en-US" sz="1200" dirty="0">
                <a:solidFill>
                  <a:schemeClr val="bg1"/>
                </a:solidFill>
                <a:latin typeface="Avenir Book" panose="02000503020000020003" pitchFamily="2" charset="0"/>
              </a:rPr>
            </a:br>
            <a:r>
              <a:rPr lang="en-US" sz="1200" b="0" i="0" dirty="0">
                <a:solidFill>
                  <a:schemeClr val="bg1"/>
                </a:solidFill>
                <a:effectLst/>
                <a:latin typeface="Avenir Book" panose="02000503020000020003" pitchFamily="2" charset="0"/>
              </a:rPr>
              <a:t>ensuring compliance with all relevant regulations and standards. </a:t>
            </a:r>
            <a:endParaRPr lang="en-US" sz="1200" dirty="0">
              <a:solidFill>
                <a:schemeClr val="bg1"/>
              </a:solidFill>
              <a:latin typeface="Avenir Book" panose="02000503020000020003" pitchFamily="2" charset="0"/>
            </a:endParaRPr>
          </a:p>
          <a:p>
            <a:pPr marL="0" indent="0">
              <a:lnSpc>
                <a:spcPct val="90000"/>
              </a:lnSpc>
              <a:buNone/>
            </a:pPr>
            <a:endParaRPr lang="en-US" sz="1200" dirty="0">
              <a:solidFill>
                <a:schemeClr val="bg1"/>
              </a:solidFill>
              <a:latin typeface="Avenir Book" panose="02000503020000020003" pitchFamily="2" charset="0"/>
            </a:endParaRPr>
          </a:p>
          <a:p>
            <a:pPr marL="0" indent="0">
              <a:lnSpc>
                <a:spcPct val="90000"/>
              </a:lnSpc>
              <a:buNone/>
            </a:pPr>
            <a:r>
              <a:rPr lang="en-US" sz="1200" b="0" i="0" dirty="0">
                <a:solidFill>
                  <a:schemeClr val="bg1"/>
                </a:solidFill>
                <a:effectLst/>
                <a:latin typeface="Avenir Book" panose="02000503020000020003" pitchFamily="2" charset="0"/>
              </a:rPr>
              <a:t>Founded in 1977, we are a family-owned business that ventured into the medical waste sector in 2011 through a strategic acquisition. Allied's nationwide success is fueled by our steadfast "customer-first" approach. We proudly uphold our commitment to swift response times, providing multiple direct points of contact to ensure unparalleled service excellence and response time</a:t>
            </a:r>
            <a:endParaRPr lang="en-US" sz="1200" dirty="0">
              <a:solidFill>
                <a:schemeClr val="bg1"/>
              </a:solidFill>
              <a:latin typeface="Avenir Book" panose="02000503020000020003" pitchFamily="2" charset="0"/>
            </a:endParaRPr>
          </a:p>
        </p:txBody>
      </p:sp>
      <p:pic>
        <p:nvPicPr>
          <p:cNvPr id="6" name="Picture 5" descr="A logo with a letter&#10;&#10;Description automatically generated">
            <a:extLst>
              <a:ext uri="{FF2B5EF4-FFF2-40B4-BE49-F238E27FC236}">
                <a16:creationId xmlns:a16="http://schemas.microsoft.com/office/drawing/2014/main" id="{3AC658CF-701E-E54A-8D33-AFC03425318B}"/>
              </a:ext>
            </a:extLst>
          </p:cNvPr>
          <p:cNvPicPr>
            <a:picLocks noChangeAspect="1"/>
          </p:cNvPicPr>
          <p:nvPr/>
        </p:nvPicPr>
        <p:blipFill rotWithShape="1">
          <a:blip r:embed="rId2"/>
          <a:srcRect l="33141" t="40494" r="33207" b="39381"/>
          <a:stretch/>
        </p:blipFill>
        <p:spPr>
          <a:xfrm>
            <a:off x="6096001" y="1248906"/>
            <a:ext cx="5143500" cy="4347674"/>
          </a:xfrm>
          <a:prstGeom prst="rect">
            <a:avLst/>
          </a:prstGeom>
        </p:spPr>
      </p:pic>
      <p:sp>
        <p:nvSpPr>
          <p:cNvPr id="29" name="Isosceles Triangle 28">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2723279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6CC33B2B-B475-4189-BA8F-3CF8248DC68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23" name="Freeform 14">
              <a:extLst>
                <a:ext uri="{FF2B5EF4-FFF2-40B4-BE49-F238E27FC236}">
                  <a16:creationId xmlns:a16="http://schemas.microsoft.com/office/drawing/2014/main" id="{A59AAC92-4932-4D74-A545-BA3EEE56D4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24" name="Straight Connector 23">
              <a:extLst>
                <a:ext uri="{FF2B5EF4-FFF2-40B4-BE49-F238E27FC236}">
                  <a16:creationId xmlns:a16="http://schemas.microsoft.com/office/drawing/2014/main" id="{B8446528-FA87-4017-B061-CF7EE79FA24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34D4B4D0-2493-42A2-AEEB-9970A64E8BC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676E13B7-7CB7-4489-914B-4012EE6EBF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5">
              <a:extLst>
                <a:ext uri="{FF2B5EF4-FFF2-40B4-BE49-F238E27FC236}">
                  <a16:creationId xmlns:a16="http://schemas.microsoft.com/office/drawing/2014/main" id="{F2159841-C096-430C-B748-E8D2A5C994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a:extLst>
                <a:ext uri="{FF2B5EF4-FFF2-40B4-BE49-F238E27FC236}">
                  <a16:creationId xmlns:a16="http://schemas.microsoft.com/office/drawing/2014/main" id="{B4F167EF-5A0C-487E-8776-97310E39E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7">
              <a:extLst>
                <a:ext uri="{FF2B5EF4-FFF2-40B4-BE49-F238E27FC236}">
                  <a16:creationId xmlns:a16="http://schemas.microsoft.com/office/drawing/2014/main" id="{9D8C053F-F025-4CB6-94C4-2841A20D68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8">
              <a:extLst>
                <a:ext uri="{FF2B5EF4-FFF2-40B4-BE49-F238E27FC236}">
                  <a16:creationId xmlns:a16="http://schemas.microsoft.com/office/drawing/2014/main" id="{78581BD0-3E75-48CB-A2A3-44DB1ACB6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Rectangle 29">
              <a:extLst>
                <a:ext uri="{FF2B5EF4-FFF2-40B4-BE49-F238E27FC236}">
                  <a16:creationId xmlns:a16="http://schemas.microsoft.com/office/drawing/2014/main" id="{E90D466A-AB95-4676-82CB-3BEC98AFF8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2" name="Isosceles Triangle 31">
              <a:extLst>
                <a:ext uri="{FF2B5EF4-FFF2-40B4-BE49-F238E27FC236}">
                  <a16:creationId xmlns:a16="http://schemas.microsoft.com/office/drawing/2014/main" id="{3AFED863-874C-49D9-AE2F-B9DFF00D56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55D9434D-50CD-194A-88C8-FE7F91B1C5A8}"/>
              </a:ext>
            </a:extLst>
          </p:cNvPr>
          <p:cNvSpPr>
            <a:spLocks noGrp="1"/>
          </p:cNvSpPr>
          <p:nvPr>
            <p:ph type="title"/>
          </p:nvPr>
        </p:nvSpPr>
        <p:spPr>
          <a:xfrm>
            <a:off x="1129367" y="171450"/>
            <a:ext cx="6785907" cy="812336"/>
          </a:xfrm>
        </p:spPr>
        <p:txBody>
          <a:bodyPr vert="horz" lIns="91440" tIns="45720" rIns="91440" bIns="45720" rtlCol="0" anchor="b">
            <a:noAutofit/>
          </a:bodyPr>
          <a:lstStyle/>
          <a:p>
            <a:pPr algn="ctr"/>
            <a:r>
              <a:rPr lang="en-US" sz="4000" dirty="0">
                <a:latin typeface="Avenir Book" panose="02000503020000020003" pitchFamily="2" charset="0"/>
              </a:rPr>
              <a:t>Medical Waste Services</a:t>
            </a:r>
          </a:p>
        </p:txBody>
      </p:sp>
      <p:pic>
        <p:nvPicPr>
          <p:cNvPr id="7" name="Picture 6" descr="A logo with a letter&#10;&#10;Description automatically generated">
            <a:extLst>
              <a:ext uri="{FF2B5EF4-FFF2-40B4-BE49-F238E27FC236}">
                <a16:creationId xmlns:a16="http://schemas.microsoft.com/office/drawing/2014/main" id="{AC46A36F-0B72-A640-A8FC-68D93B2A229E}"/>
              </a:ext>
            </a:extLst>
          </p:cNvPr>
          <p:cNvPicPr>
            <a:picLocks noChangeAspect="1"/>
          </p:cNvPicPr>
          <p:nvPr/>
        </p:nvPicPr>
        <p:blipFill rotWithShape="1">
          <a:blip r:embed="rId2"/>
          <a:srcRect l="33141" t="40494" r="33207" b="39381"/>
          <a:stretch/>
        </p:blipFill>
        <p:spPr>
          <a:xfrm>
            <a:off x="11233678" y="6041361"/>
            <a:ext cx="863600" cy="729980"/>
          </a:xfrm>
          <a:prstGeom prst="rect">
            <a:avLst/>
          </a:prstGeom>
        </p:spPr>
      </p:pic>
      <p:pic>
        <p:nvPicPr>
          <p:cNvPr id="17" name="Picture 16">
            <a:extLst>
              <a:ext uri="{FF2B5EF4-FFF2-40B4-BE49-F238E27FC236}">
                <a16:creationId xmlns:a16="http://schemas.microsoft.com/office/drawing/2014/main" id="{E9B7ADEB-5D02-2C4C-B210-FB5F4B2CDA9A}"/>
              </a:ext>
            </a:extLst>
          </p:cNvPr>
          <p:cNvPicPr>
            <a:picLocks noChangeAspect="1"/>
          </p:cNvPicPr>
          <p:nvPr/>
        </p:nvPicPr>
        <p:blipFill>
          <a:blip r:embed="rId3"/>
          <a:stretch>
            <a:fillRect/>
          </a:stretch>
        </p:blipFill>
        <p:spPr>
          <a:xfrm>
            <a:off x="1288893" y="1064322"/>
            <a:ext cx="6626381" cy="5120386"/>
          </a:xfrm>
          <a:prstGeom prst="rect">
            <a:avLst/>
          </a:prstGeom>
        </p:spPr>
      </p:pic>
    </p:spTree>
    <p:extLst>
      <p:ext uri="{BB962C8B-B14F-4D97-AF65-F5344CB8AC3E}">
        <p14:creationId xmlns:p14="http://schemas.microsoft.com/office/powerpoint/2010/main" val="2500491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3" name="Group 1032">
            <a:extLst>
              <a:ext uri="{FF2B5EF4-FFF2-40B4-BE49-F238E27FC236}">
                <a16:creationId xmlns:a16="http://schemas.microsoft.com/office/drawing/2014/main" id="{2356F361-DB9C-4716-8572-8E67E9AB4D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4" name="Straight Connector 1033">
              <a:extLst>
                <a:ext uri="{FF2B5EF4-FFF2-40B4-BE49-F238E27FC236}">
                  <a16:creationId xmlns:a16="http://schemas.microsoft.com/office/drawing/2014/main" id="{E6FF2CA3-6D93-438A-AA13-5844C345F80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035" name="Straight Connector 1034">
              <a:extLst>
                <a:ext uri="{FF2B5EF4-FFF2-40B4-BE49-F238E27FC236}">
                  <a16:creationId xmlns:a16="http://schemas.microsoft.com/office/drawing/2014/main" id="{8D6C7FF8-C6AA-493F-BF62-FC52DE2770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36" name="Rectangle 23">
              <a:extLst>
                <a:ext uri="{FF2B5EF4-FFF2-40B4-BE49-F238E27FC236}">
                  <a16:creationId xmlns:a16="http://schemas.microsoft.com/office/drawing/2014/main" id="{215DAE39-2187-4AA8-8703-0F2B3BCFE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37" name="Rectangle 25">
              <a:extLst>
                <a:ext uri="{FF2B5EF4-FFF2-40B4-BE49-F238E27FC236}">
                  <a16:creationId xmlns:a16="http://schemas.microsoft.com/office/drawing/2014/main" id="{1D0826C5-89FD-49A0-9E8F-19DA04FE6F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38" name="Isosceles Triangle 1037">
              <a:extLst>
                <a:ext uri="{FF2B5EF4-FFF2-40B4-BE49-F238E27FC236}">
                  <a16:creationId xmlns:a16="http://schemas.microsoft.com/office/drawing/2014/main" id="{CE0557FD-5B6C-4875-9EA4-18DAD6258B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39" name="Rectangle 27">
              <a:extLst>
                <a:ext uri="{FF2B5EF4-FFF2-40B4-BE49-F238E27FC236}">
                  <a16:creationId xmlns:a16="http://schemas.microsoft.com/office/drawing/2014/main" id="{55C096D6-25B6-418D-8FFF-894AC5FB60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40" name="Rectangle 28">
              <a:extLst>
                <a:ext uri="{FF2B5EF4-FFF2-40B4-BE49-F238E27FC236}">
                  <a16:creationId xmlns:a16="http://schemas.microsoft.com/office/drawing/2014/main" id="{4480C8B4-C2F4-427B-B03E-ABF3C9AF1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41" name="Rectangle 29">
              <a:extLst>
                <a:ext uri="{FF2B5EF4-FFF2-40B4-BE49-F238E27FC236}">
                  <a16:creationId xmlns:a16="http://schemas.microsoft.com/office/drawing/2014/main" id="{E767DA1E-BBBF-419C-8E95-8393DA0F72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42" name="Isosceles Triangle 1041">
              <a:extLst>
                <a:ext uri="{FF2B5EF4-FFF2-40B4-BE49-F238E27FC236}">
                  <a16:creationId xmlns:a16="http://schemas.microsoft.com/office/drawing/2014/main" id="{D88EF27D-D851-4A85-942B-DC69237C8F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43" name="Isosceles Triangle 1042">
              <a:extLst>
                <a:ext uri="{FF2B5EF4-FFF2-40B4-BE49-F238E27FC236}">
                  <a16:creationId xmlns:a16="http://schemas.microsoft.com/office/drawing/2014/main" id="{808DF878-FD48-4C53-8A3A-4636F450E3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6F66A959-1D80-0449-99EA-8152757080D3}"/>
              </a:ext>
            </a:extLst>
          </p:cNvPr>
          <p:cNvSpPr>
            <a:spLocks noGrp="1"/>
          </p:cNvSpPr>
          <p:nvPr>
            <p:ph type="title"/>
          </p:nvPr>
        </p:nvSpPr>
        <p:spPr>
          <a:xfrm>
            <a:off x="677334" y="609600"/>
            <a:ext cx="8596668" cy="1320800"/>
          </a:xfrm>
        </p:spPr>
        <p:txBody>
          <a:bodyPr vert="horz" lIns="91440" tIns="45720" rIns="91440" bIns="45720" rtlCol="0" anchor="t">
            <a:normAutofit/>
          </a:bodyPr>
          <a:lstStyle/>
          <a:p>
            <a:pPr algn="ctr"/>
            <a:r>
              <a:rPr lang="en-US" sz="3600" dirty="0">
                <a:latin typeface="Avenir Book" panose="02000503020000020003" pitchFamily="2" charset="0"/>
              </a:rPr>
              <a:t>Secure Document Shredding</a:t>
            </a:r>
          </a:p>
        </p:txBody>
      </p:sp>
      <p:sp>
        <p:nvSpPr>
          <p:cNvPr id="4" name="Text Placeholder 3">
            <a:extLst>
              <a:ext uri="{FF2B5EF4-FFF2-40B4-BE49-F238E27FC236}">
                <a16:creationId xmlns:a16="http://schemas.microsoft.com/office/drawing/2014/main" id="{4ED07745-0C15-7C44-ACC5-A2144648C6CA}"/>
              </a:ext>
            </a:extLst>
          </p:cNvPr>
          <p:cNvSpPr>
            <a:spLocks noGrp="1"/>
          </p:cNvSpPr>
          <p:nvPr>
            <p:ph type="body" sz="half" idx="2"/>
          </p:nvPr>
        </p:nvSpPr>
        <p:spPr>
          <a:xfrm>
            <a:off x="730412" y="1649480"/>
            <a:ext cx="4680804" cy="3880773"/>
          </a:xfrm>
        </p:spPr>
        <p:txBody>
          <a:bodyPr vert="horz" lIns="91440" tIns="45720" rIns="91440" bIns="45720" rtlCol="0">
            <a:normAutofit/>
          </a:bodyPr>
          <a:lstStyle/>
          <a:p>
            <a:pPr marL="285750" indent="-285750">
              <a:buFont typeface="Arial" panose="020B0604020202020204" pitchFamily="34" charset="0"/>
              <a:buChar char="•"/>
            </a:pPr>
            <a:r>
              <a:rPr lang="en-US" b="1" dirty="0">
                <a:latin typeface="Avenir Book" panose="02000503020000020003" pitchFamily="2" charset="0"/>
              </a:rPr>
              <a:t>Overview of services: </a:t>
            </a:r>
          </a:p>
          <a:p>
            <a:pPr marL="285750" indent="-285750">
              <a:buFont typeface="Arial" panose="020B0604020202020204" pitchFamily="34" charset="0"/>
              <a:buChar char="•"/>
            </a:pPr>
            <a:r>
              <a:rPr lang="en-US" dirty="0">
                <a:latin typeface="Avenir Book" panose="02000503020000020003" pitchFamily="2" charset="0"/>
              </a:rPr>
              <a:t>Size of Shredding Containers</a:t>
            </a:r>
          </a:p>
          <a:p>
            <a:pPr marL="742813" lvl="1" indent="-285750">
              <a:buFont typeface="Arial" panose="020B0604020202020204" pitchFamily="34" charset="0"/>
              <a:buChar char="•"/>
            </a:pPr>
            <a:r>
              <a:rPr lang="en-US" dirty="0">
                <a:latin typeface="Avenir Book" panose="02000503020000020003" pitchFamily="2" charset="0"/>
              </a:rPr>
              <a:t>Standard Executive Console: 30g</a:t>
            </a:r>
          </a:p>
          <a:p>
            <a:pPr marL="742813" lvl="1" indent="-285750">
              <a:buFont typeface="Arial" panose="020B0604020202020204" pitchFamily="34" charset="0"/>
              <a:buChar char="•"/>
            </a:pPr>
            <a:r>
              <a:rPr lang="en-US" dirty="0">
                <a:latin typeface="Avenir Book" panose="02000503020000020003" pitchFamily="2" charset="0"/>
              </a:rPr>
              <a:t>Mini Executive Console: 19g</a:t>
            </a:r>
          </a:p>
          <a:p>
            <a:pPr marL="742813" lvl="1" indent="-285750">
              <a:buFont typeface="Arial" panose="020B0604020202020204" pitchFamily="34" charset="0"/>
              <a:buChar char="•"/>
            </a:pPr>
            <a:r>
              <a:rPr lang="en-US" dirty="0">
                <a:latin typeface="Avenir Book" panose="02000503020000020003" pitchFamily="2" charset="0"/>
              </a:rPr>
              <a:t>Totes: 64g – 96g</a:t>
            </a:r>
          </a:p>
          <a:p>
            <a:pPr marL="285750" indent="-285750">
              <a:buFont typeface="Arial" panose="020B0604020202020204" pitchFamily="34" charset="0"/>
              <a:buChar char="•"/>
            </a:pPr>
            <a:endParaRPr lang="en-US" dirty="0">
              <a:latin typeface="Avenir Book" panose="02000503020000020003" pitchFamily="2" charset="0"/>
            </a:endParaRPr>
          </a:p>
          <a:p>
            <a:pPr marL="285750" indent="-285750">
              <a:buFont typeface="Arial" panose="020B0604020202020204" pitchFamily="34" charset="0"/>
              <a:buChar char="•"/>
            </a:pPr>
            <a:r>
              <a:rPr lang="en-US" b="1" dirty="0">
                <a:latin typeface="Avenir Book" panose="02000503020000020003" pitchFamily="2" charset="0"/>
              </a:rPr>
              <a:t>Advantages:</a:t>
            </a:r>
          </a:p>
          <a:p>
            <a:pPr marL="742813" lvl="1" indent="-285750">
              <a:buFont typeface="Arial" panose="020B0604020202020204" pitchFamily="34" charset="0"/>
              <a:buChar char="•"/>
            </a:pPr>
            <a:r>
              <a:rPr lang="en-US" dirty="0">
                <a:latin typeface="Avenir Book" panose="02000503020000020003" pitchFamily="2" charset="0"/>
              </a:rPr>
              <a:t>Protect Confidential &amp; Sensitive Patient Information</a:t>
            </a:r>
          </a:p>
          <a:p>
            <a:pPr marL="742813" lvl="1" indent="-285750">
              <a:buFont typeface="Arial" panose="020B0604020202020204" pitchFamily="34" charset="0"/>
              <a:buChar char="•"/>
            </a:pPr>
            <a:r>
              <a:rPr lang="en-US" dirty="0">
                <a:latin typeface="Avenir Book" panose="02000503020000020003" pitchFamily="2" charset="0"/>
              </a:rPr>
              <a:t>Comply with Privacy Laws (HIPAA, GDPR</a:t>
            </a:r>
          </a:p>
          <a:p>
            <a:pPr marL="742813" lvl="1" indent="-285750">
              <a:buFont typeface="Arial" panose="020B0604020202020204" pitchFamily="34" charset="0"/>
              <a:buChar char="•"/>
            </a:pPr>
            <a:r>
              <a:rPr lang="en-US" dirty="0">
                <a:latin typeface="Avenir Book" panose="02000503020000020003" pitchFamily="2" charset="0"/>
              </a:rPr>
              <a:t>Can bundle with Medical Waste Services</a:t>
            </a:r>
          </a:p>
          <a:p>
            <a:pPr lvl="1">
              <a:buFont typeface="Wingdings 3" charset="2"/>
              <a:buChar char=""/>
            </a:pPr>
            <a:endParaRPr lang="en-US" dirty="0"/>
          </a:p>
        </p:txBody>
      </p:sp>
      <p:pic>
        <p:nvPicPr>
          <p:cNvPr id="1028" name="Picture 4" descr="Allied USA: Secure Destruction Services">
            <a:extLst>
              <a:ext uri="{FF2B5EF4-FFF2-40B4-BE49-F238E27FC236}">
                <a16:creationId xmlns:a16="http://schemas.microsoft.com/office/drawing/2014/main" id="{DFEE8BEB-075C-6D41-830D-89B1EB96FB5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28145" y="1729913"/>
            <a:ext cx="2736402" cy="182654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032ED605-E266-2E46-828E-0F9F084E395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849603" y="3847167"/>
            <a:ext cx="2929371" cy="182654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logo with a letter&#10;&#10;Description automatically generated">
            <a:extLst>
              <a:ext uri="{FF2B5EF4-FFF2-40B4-BE49-F238E27FC236}">
                <a16:creationId xmlns:a16="http://schemas.microsoft.com/office/drawing/2014/main" id="{8F022819-DF62-1E4E-8AB1-FC600AB5854B}"/>
              </a:ext>
            </a:extLst>
          </p:cNvPr>
          <p:cNvPicPr>
            <a:picLocks noChangeAspect="1"/>
          </p:cNvPicPr>
          <p:nvPr/>
        </p:nvPicPr>
        <p:blipFill rotWithShape="1">
          <a:blip r:embed="rId4"/>
          <a:srcRect l="33141" t="40494" r="33207" b="39381"/>
          <a:stretch/>
        </p:blipFill>
        <p:spPr>
          <a:xfrm>
            <a:off x="11010507" y="5866924"/>
            <a:ext cx="952104" cy="805751"/>
          </a:xfrm>
          <a:prstGeom prst="rect">
            <a:avLst/>
          </a:prstGeom>
        </p:spPr>
      </p:pic>
    </p:spTree>
    <p:extLst>
      <p:ext uri="{BB962C8B-B14F-4D97-AF65-F5344CB8AC3E}">
        <p14:creationId xmlns:p14="http://schemas.microsoft.com/office/powerpoint/2010/main" val="3466303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5" name="Group 54">
            <a:extLst>
              <a:ext uri="{FF2B5EF4-FFF2-40B4-BE49-F238E27FC236}">
                <a16:creationId xmlns:a16="http://schemas.microsoft.com/office/drawing/2014/main" id="{947CDE17-06F4-4FCE-8BFE-AD89EACB70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6" name="Straight Connector 55">
              <a:extLst>
                <a:ext uri="{FF2B5EF4-FFF2-40B4-BE49-F238E27FC236}">
                  <a16:creationId xmlns:a16="http://schemas.microsoft.com/office/drawing/2014/main" id="{4A64534B-C7D9-476B-876D-0A9259D502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C527E124-CDC8-4D04-848D-E43E18F4254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58" name="Rectangle 23">
              <a:extLst>
                <a:ext uri="{FF2B5EF4-FFF2-40B4-BE49-F238E27FC236}">
                  <a16:creationId xmlns:a16="http://schemas.microsoft.com/office/drawing/2014/main" id="{A768FF94-39B1-44FB-9670-D6F5007FB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9" name="Rectangle 25">
              <a:extLst>
                <a:ext uri="{FF2B5EF4-FFF2-40B4-BE49-F238E27FC236}">
                  <a16:creationId xmlns:a16="http://schemas.microsoft.com/office/drawing/2014/main" id="{FCE6337A-0F72-4D0B-81DA-748DC80AB6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0" name="Isosceles Triangle 59">
              <a:extLst>
                <a:ext uri="{FF2B5EF4-FFF2-40B4-BE49-F238E27FC236}">
                  <a16:creationId xmlns:a16="http://schemas.microsoft.com/office/drawing/2014/main" id="{2972CF86-A510-4E29-8CED-C0612D080F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 name="Rectangle 27">
              <a:extLst>
                <a:ext uri="{FF2B5EF4-FFF2-40B4-BE49-F238E27FC236}">
                  <a16:creationId xmlns:a16="http://schemas.microsoft.com/office/drawing/2014/main" id="{51B0A8D9-B28B-4CE3-8AB6-6633ADD997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2" name="Rectangle 28">
              <a:extLst>
                <a:ext uri="{FF2B5EF4-FFF2-40B4-BE49-F238E27FC236}">
                  <a16:creationId xmlns:a16="http://schemas.microsoft.com/office/drawing/2014/main" id="{525DA9CC-B1B1-4F33-9ED2-89012EA5B4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3" name="Rectangle 29">
              <a:extLst>
                <a:ext uri="{FF2B5EF4-FFF2-40B4-BE49-F238E27FC236}">
                  <a16:creationId xmlns:a16="http://schemas.microsoft.com/office/drawing/2014/main" id="{6AE546F2-92C0-4C9C-BF28-052A7D0A3B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4" name="Isosceles Triangle 63">
              <a:extLst>
                <a:ext uri="{FF2B5EF4-FFF2-40B4-BE49-F238E27FC236}">
                  <a16:creationId xmlns:a16="http://schemas.microsoft.com/office/drawing/2014/main" id="{1111385C-91E7-44E8-AAE5-019E48D76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5" name="Isosceles Triangle 64">
              <a:extLst>
                <a:ext uri="{FF2B5EF4-FFF2-40B4-BE49-F238E27FC236}">
                  <a16:creationId xmlns:a16="http://schemas.microsoft.com/office/drawing/2014/main" id="{54455A30-C651-4002-BE70-2A0F05BA38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67" name="Rectangle 66">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CB2E92-21C1-274A-B286-2E7CB66605A5}"/>
              </a:ext>
            </a:extLst>
          </p:cNvPr>
          <p:cNvSpPr>
            <a:spLocks noGrp="1"/>
          </p:cNvSpPr>
          <p:nvPr>
            <p:ph type="title"/>
          </p:nvPr>
        </p:nvSpPr>
        <p:spPr>
          <a:xfrm>
            <a:off x="1286932" y="1132568"/>
            <a:ext cx="2738802" cy="1099457"/>
          </a:xfrm>
        </p:spPr>
        <p:txBody>
          <a:bodyPr vert="horz" lIns="91440" tIns="45720" rIns="91440" bIns="45720" rtlCol="0" anchor="t">
            <a:normAutofit/>
          </a:bodyPr>
          <a:lstStyle/>
          <a:p>
            <a:r>
              <a:rPr lang="en-US" sz="3600" dirty="0">
                <a:latin typeface="Avenir Book" panose="02000503020000020003" pitchFamily="2" charset="0"/>
              </a:rPr>
              <a:t>Why Allied?</a:t>
            </a:r>
          </a:p>
        </p:txBody>
      </p:sp>
      <p:sp>
        <p:nvSpPr>
          <p:cNvPr id="69" name="Isosceles Triangle 68">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1" name="Isosceles Triangle 70">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descr="A logo with a letter&#10;&#10;Description automatically generated">
            <a:extLst>
              <a:ext uri="{FF2B5EF4-FFF2-40B4-BE49-F238E27FC236}">
                <a16:creationId xmlns:a16="http://schemas.microsoft.com/office/drawing/2014/main" id="{B382631A-B805-EF46-88EC-09FC2762F79D}"/>
              </a:ext>
            </a:extLst>
          </p:cNvPr>
          <p:cNvPicPr>
            <a:picLocks noChangeAspect="1"/>
          </p:cNvPicPr>
          <p:nvPr/>
        </p:nvPicPr>
        <p:blipFill rotWithShape="1">
          <a:blip r:embed="rId2"/>
          <a:srcRect l="33141" t="40494" r="33207" b="39381"/>
          <a:stretch/>
        </p:blipFill>
        <p:spPr>
          <a:xfrm>
            <a:off x="174074" y="6042025"/>
            <a:ext cx="857836" cy="725974"/>
          </a:xfrm>
          <a:prstGeom prst="rect">
            <a:avLst/>
          </a:prstGeom>
        </p:spPr>
      </p:pic>
      <p:graphicFrame>
        <p:nvGraphicFramePr>
          <p:cNvPr id="7" name="Text Placeholder 3">
            <a:extLst>
              <a:ext uri="{FF2B5EF4-FFF2-40B4-BE49-F238E27FC236}">
                <a16:creationId xmlns:a16="http://schemas.microsoft.com/office/drawing/2014/main" id="{28B2FA3C-C920-4A7F-B636-795949130427}"/>
              </a:ext>
            </a:extLst>
          </p:cNvPr>
          <p:cNvGraphicFramePr/>
          <p:nvPr>
            <p:extLst>
              <p:ext uri="{D42A27DB-BD31-4B8C-83A1-F6EECF244321}">
                <p14:modId xmlns:p14="http://schemas.microsoft.com/office/powerpoint/2010/main" val="3359611839"/>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14029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42C17-B249-424B-A7FD-01A51BB11E84}"/>
              </a:ext>
            </a:extLst>
          </p:cNvPr>
          <p:cNvSpPr>
            <a:spLocks noGrp="1"/>
          </p:cNvSpPr>
          <p:nvPr>
            <p:ph type="title"/>
          </p:nvPr>
        </p:nvSpPr>
        <p:spPr>
          <a:xfrm>
            <a:off x="2496707" y="725863"/>
            <a:ext cx="4969322" cy="684319"/>
          </a:xfrm>
        </p:spPr>
        <p:txBody>
          <a:bodyPr>
            <a:normAutofit fontScale="90000"/>
          </a:bodyPr>
          <a:lstStyle/>
          <a:p>
            <a:pPr algn="ctr"/>
            <a:r>
              <a:rPr lang="en-CA" sz="2700" b="1" dirty="0">
                <a:latin typeface="Avenir Book" panose="02000503020000020003" pitchFamily="2" charset="0"/>
              </a:rPr>
              <a:t>Introducing Our Online Portal</a:t>
            </a:r>
            <a:br>
              <a:rPr lang="en-CA" b="1" dirty="0"/>
            </a:br>
            <a:endParaRPr lang="en-US" dirty="0"/>
          </a:p>
        </p:txBody>
      </p:sp>
      <p:sp>
        <p:nvSpPr>
          <p:cNvPr id="3" name="Content Placeholder 2">
            <a:extLst>
              <a:ext uri="{FF2B5EF4-FFF2-40B4-BE49-F238E27FC236}">
                <a16:creationId xmlns:a16="http://schemas.microsoft.com/office/drawing/2014/main" id="{F234364D-14BD-2641-9D7B-5F75EEBBFEB1}"/>
              </a:ext>
            </a:extLst>
          </p:cNvPr>
          <p:cNvSpPr>
            <a:spLocks noGrp="1"/>
          </p:cNvSpPr>
          <p:nvPr>
            <p:ph idx="1"/>
          </p:nvPr>
        </p:nvSpPr>
        <p:spPr>
          <a:xfrm>
            <a:off x="4873583" y="1504791"/>
            <a:ext cx="4513541" cy="2030262"/>
          </a:xfrm>
        </p:spPr>
        <p:txBody>
          <a:bodyPr>
            <a:normAutofit/>
          </a:bodyPr>
          <a:lstStyle/>
          <a:p>
            <a:pPr marL="0" indent="0">
              <a:buNone/>
            </a:pPr>
            <a:r>
              <a:rPr lang="en-CA" sz="1100" b="1" dirty="0">
                <a:latin typeface="Avenir Book" panose="02000503020000020003" pitchFamily="2" charset="0"/>
              </a:rPr>
              <a:t>Convenience:</a:t>
            </a:r>
            <a:endParaRPr lang="en-CA" sz="1100" dirty="0">
              <a:latin typeface="Avenir Book" panose="02000503020000020003" pitchFamily="2" charset="0"/>
            </a:endParaRPr>
          </a:p>
          <a:p>
            <a:pPr marL="742950" lvl="1" indent="-285750">
              <a:buFont typeface="Arial" panose="020B0604020202020204" pitchFamily="34" charset="0"/>
              <a:buChar char="•"/>
            </a:pPr>
            <a:r>
              <a:rPr lang="en-CA" sz="1100" dirty="0">
                <a:latin typeface="Avenir Book" panose="02000503020000020003" pitchFamily="2" charset="0"/>
              </a:rPr>
              <a:t>24/7 access to training and scheduling</a:t>
            </a:r>
          </a:p>
          <a:p>
            <a:pPr marL="742950" lvl="1" indent="-285750">
              <a:buFont typeface="Arial" panose="020B0604020202020204" pitchFamily="34" charset="0"/>
              <a:buChar char="•"/>
            </a:pPr>
            <a:r>
              <a:rPr lang="en-CA" sz="1100" dirty="0">
                <a:latin typeface="Avenir Book" panose="02000503020000020003" pitchFamily="2" charset="0"/>
              </a:rPr>
              <a:t>Streamlined communication and record-keeping</a:t>
            </a:r>
          </a:p>
          <a:p>
            <a:pPr marL="0" indent="0">
              <a:buNone/>
            </a:pPr>
            <a:r>
              <a:rPr lang="en-CA" sz="1100" b="1" dirty="0">
                <a:latin typeface="Avenir Book" panose="02000503020000020003" pitchFamily="2" charset="0"/>
              </a:rPr>
              <a:t>Compliance:</a:t>
            </a:r>
            <a:endParaRPr lang="en-CA" sz="1100" dirty="0">
              <a:latin typeface="Avenir Book" panose="02000503020000020003" pitchFamily="2" charset="0"/>
            </a:endParaRPr>
          </a:p>
          <a:p>
            <a:pPr marL="742950" lvl="1" indent="-285750">
              <a:buFont typeface="Arial" panose="020B0604020202020204" pitchFamily="34" charset="0"/>
              <a:buChar char="•"/>
            </a:pPr>
            <a:r>
              <a:rPr lang="en-CA" sz="1100" dirty="0">
                <a:latin typeface="Avenir Book" panose="02000503020000020003" pitchFamily="2" charset="0"/>
              </a:rPr>
              <a:t>Ensures your team stays up-to-date with OSHA certifications</a:t>
            </a:r>
          </a:p>
          <a:p>
            <a:pPr marL="742950" lvl="1" indent="-285750">
              <a:buFont typeface="Arial" panose="020B0604020202020204" pitchFamily="34" charset="0"/>
              <a:buChar char="•"/>
            </a:pPr>
            <a:r>
              <a:rPr lang="en-CA" sz="1100" dirty="0">
                <a:latin typeface="Avenir Book" panose="02000503020000020003" pitchFamily="2" charset="0"/>
              </a:rPr>
              <a:t>Access to historical records and manifests</a:t>
            </a:r>
          </a:p>
          <a:p>
            <a:endParaRPr lang="en-US" dirty="0"/>
          </a:p>
        </p:txBody>
      </p:sp>
      <p:sp>
        <p:nvSpPr>
          <p:cNvPr id="4" name="Text Placeholder 3">
            <a:extLst>
              <a:ext uri="{FF2B5EF4-FFF2-40B4-BE49-F238E27FC236}">
                <a16:creationId xmlns:a16="http://schemas.microsoft.com/office/drawing/2014/main" id="{0105A8CA-9A86-604B-9EED-E7E56A383968}"/>
              </a:ext>
            </a:extLst>
          </p:cNvPr>
          <p:cNvSpPr>
            <a:spLocks noGrp="1"/>
          </p:cNvSpPr>
          <p:nvPr>
            <p:ph type="body" sz="half" idx="2"/>
          </p:nvPr>
        </p:nvSpPr>
        <p:spPr>
          <a:xfrm>
            <a:off x="877612" y="1525811"/>
            <a:ext cx="3854528" cy="1179290"/>
          </a:xfrm>
        </p:spPr>
        <p:txBody>
          <a:bodyPr/>
          <a:lstStyle/>
          <a:p>
            <a:r>
              <a:rPr lang="en-CA" sz="1100" b="1" dirty="0">
                <a:latin typeface="Avenir Book" panose="02000503020000020003" pitchFamily="2" charset="0"/>
              </a:rPr>
              <a:t>Overview of Features:</a:t>
            </a:r>
            <a:endParaRPr lang="en-CA" sz="1100" dirty="0">
              <a:latin typeface="Avenir Book" panose="02000503020000020003" pitchFamily="2" charset="0"/>
            </a:endParaRPr>
          </a:p>
          <a:p>
            <a:pPr marL="742950" lvl="1" indent="-285750">
              <a:buFont typeface="Arial" panose="020B0604020202020204" pitchFamily="34" charset="0"/>
              <a:buChar char="•"/>
            </a:pPr>
            <a:r>
              <a:rPr lang="en-CA" sz="1100" dirty="0">
                <a:latin typeface="Avenir Book" panose="02000503020000020003" pitchFamily="2" charset="0"/>
              </a:rPr>
              <a:t>Easy access to OSHA training modules for staff</a:t>
            </a:r>
          </a:p>
          <a:p>
            <a:pPr marL="742950" lvl="1" indent="-285750">
              <a:buFont typeface="Arial" panose="020B0604020202020204" pitchFamily="34" charset="0"/>
              <a:buChar char="•"/>
            </a:pPr>
            <a:r>
              <a:rPr lang="en-CA" sz="1100" dirty="0">
                <a:latin typeface="Avenir Book" panose="02000503020000020003" pitchFamily="2" charset="0"/>
              </a:rPr>
              <a:t>Digital tracking of manifests and pick-up schedules</a:t>
            </a:r>
          </a:p>
          <a:p>
            <a:endParaRPr lang="en-US" dirty="0"/>
          </a:p>
        </p:txBody>
      </p:sp>
      <p:pic>
        <p:nvPicPr>
          <p:cNvPr id="5" name="Picture 4" descr="A logo with a letter&#10;&#10;Description automatically generated">
            <a:extLst>
              <a:ext uri="{FF2B5EF4-FFF2-40B4-BE49-F238E27FC236}">
                <a16:creationId xmlns:a16="http://schemas.microsoft.com/office/drawing/2014/main" id="{029EBDD4-B364-2A40-9ABD-7A4A87C043B0}"/>
              </a:ext>
            </a:extLst>
          </p:cNvPr>
          <p:cNvPicPr>
            <a:picLocks noChangeAspect="1"/>
          </p:cNvPicPr>
          <p:nvPr/>
        </p:nvPicPr>
        <p:blipFill rotWithShape="1">
          <a:blip r:embed="rId2"/>
          <a:srcRect l="33141" t="40494" r="33207" b="39381"/>
          <a:stretch/>
        </p:blipFill>
        <p:spPr>
          <a:xfrm>
            <a:off x="329936" y="186863"/>
            <a:ext cx="1630837" cy="1380153"/>
          </a:xfrm>
          <a:prstGeom prst="rect">
            <a:avLst/>
          </a:prstGeom>
        </p:spPr>
      </p:pic>
      <p:pic>
        <p:nvPicPr>
          <p:cNvPr id="6" name="Picture 5">
            <a:extLst>
              <a:ext uri="{FF2B5EF4-FFF2-40B4-BE49-F238E27FC236}">
                <a16:creationId xmlns:a16="http://schemas.microsoft.com/office/drawing/2014/main" id="{32E6C662-EA9E-8948-B666-8355A90FCADB}"/>
              </a:ext>
            </a:extLst>
          </p:cNvPr>
          <p:cNvPicPr>
            <a:picLocks noChangeAspect="1"/>
          </p:cNvPicPr>
          <p:nvPr/>
        </p:nvPicPr>
        <p:blipFill>
          <a:blip r:embed="rId3"/>
          <a:stretch>
            <a:fillRect/>
          </a:stretch>
        </p:blipFill>
        <p:spPr>
          <a:xfrm>
            <a:off x="979251" y="3535053"/>
            <a:ext cx="3651250" cy="2305050"/>
          </a:xfrm>
          <a:prstGeom prst="rect">
            <a:avLst/>
          </a:prstGeom>
        </p:spPr>
      </p:pic>
      <p:pic>
        <p:nvPicPr>
          <p:cNvPr id="8" name="Picture 7">
            <a:extLst>
              <a:ext uri="{FF2B5EF4-FFF2-40B4-BE49-F238E27FC236}">
                <a16:creationId xmlns:a16="http://schemas.microsoft.com/office/drawing/2014/main" id="{5989431D-3FEF-474B-BC0F-07141A6DED3C}"/>
              </a:ext>
            </a:extLst>
          </p:cNvPr>
          <p:cNvPicPr>
            <a:picLocks noChangeAspect="1"/>
          </p:cNvPicPr>
          <p:nvPr/>
        </p:nvPicPr>
        <p:blipFill>
          <a:blip r:embed="rId4"/>
          <a:stretch>
            <a:fillRect/>
          </a:stretch>
        </p:blipFill>
        <p:spPr>
          <a:xfrm>
            <a:off x="5441869" y="3535053"/>
            <a:ext cx="3376967" cy="2324100"/>
          </a:xfrm>
          <a:prstGeom prst="rect">
            <a:avLst/>
          </a:prstGeom>
        </p:spPr>
      </p:pic>
    </p:spTree>
    <p:extLst>
      <p:ext uri="{BB962C8B-B14F-4D97-AF65-F5344CB8AC3E}">
        <p14:creationId xmlns:p14="http://schemas.microsoft.com/office/powerpoint/2010/main" val="3662735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2A83B46E-4B9D-41E7-AEA4-D49D0E7D87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9" name="Straight Connector 48">
              <a:extLst>
                <a:ext uri="{FF2B5EF4-FFF2-40B4-BE49-F238E27FC236}">
                  <a16:creationId xmlns:a16="http://schemas.microsoft.com/office/drawing/2014/main" id="{396A8005-E9F4-4EB9-8920-B40570B4AA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90635935-0E19-45AE-833C-28B82B087F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51" name="Rectangle 23">
              <a:extLst>
                <a:ext uri="{FF2B5EF4-FFF2-40B4-BE49-F238E27FC236}">
                  <a16:creationId xmlns:a16="http://schemas.microsoft.com/office/drawing/2014/main" id="{3F51BFFB-86E2-4C0F-A3E6-9EB854CA43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2" name="Rectangle 25">
              <a:extLst>
                <a:ext uri="{FF2B5EF4-FFF2-40B4-BE49-F238E27FC236}">
                  <a16:creationId xmlns:a16="http://schemas.microsoft.com/office/drawing/2014/main" id="{BC377650-A34B-4F5C-9CF6-357C1AE1A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3" name="Isosceles Triangle 52">
              <a:extLst>
                <a:ext uri="{FF2B5EF4-FFF2-40B4-BE49-F238E27FC236}">
                  <a16:creationId xmlns:a16="http://schemas.microsoft.com/office/drawing/2014/main" id="{8EDFD6E0-0A92-4B6A-8B1C-6DD83E6294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4" name="Rectangle 27">
              <a:extLst>
                <a:ext uri="{FF2B5EF4-FFF2-40B4-BE49-F238E27FC236}">
                  <a16:creationId xmlns:a16="http://schemas.microsoft.com/office/drawing/2014/main" id="{A1D08E0A-48F2-475F-933A-7D65C5B04F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5" name="Rectangle 28">
              <a:extLst>
                <a:ext uri="{FF2B5EF4-FFF2-40B4-BE49-F238E27FC236}">
                  <a16:creationId xmlns:a16="http://schemas.microsoft.com/office/drawing/2014/main" id="{43F7D684-BFDD-4685-8195-32F1ABE31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6" name="Rectangle 29">
              <a:extLst>
                <a:ext uri="{FF2B5EF4-FFF2-40B4-BE49-F238E27FC236}">
                  <a16:creationId xmlns:a16="http://schemas.microsoft.com/office/drawing/2014/main" id="{4A0E8712-3D59-4F13-9FD3-F8889E3C54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D99F7967-C64D-482A-A1B6-896D7EC227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8" name="Isosceles Triangle 57">
              <a:extLst>
                <a:ext uri="{FF2B5EF4-FFF2-40B4-BE49-F238E27FC236}">
                  <a16:creationId xmlns:a16="http://schemas.microsoft.com/office/drawing/2014/main" id="{7CE53433-52BD-4F44-80A5-B57F4B53A9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60" name="Rectangle 59">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9FF493-F2F5-4444-9A27-DA4C234BC1EB}"/>
              </a:ext>
            </a:extLst>
          </p:cNvPr>
          <p:cNvSpPr>
            <a:spLocks noGrp="1"/>
          </p:cNvSpPr>
          <p:nvPr>
            <p:ph type="title"/>
          </p:nvPr>
        </p:nvSpPr>
        <p:spPr>
          <a:xfrm>
            <a:off x="379205" y="1756928"/>
            <a:ext cx="4211533" cy="2582144"/>
          </a:xfrm>
        </p:spPr>
        <p:txBody>
          <a:bodyPr vert="horz" lIns="91440" tIns="45720" rIns="91440" bIns="45720" rtlCol="0" anchor="ctr">
            <a:normAutofit/>
          </a:bodyPr>
          <a:lstStyle/>
          <a:p>
            <a:pPr algn="ctr"/>
            <a:r>
              <a:rPr lang="en-US" sz="3600" dirty="0">
                <a:latin typeface="Avenir Book" panose="02000503020000020003" pitchFamily="2" charset="0"/>
              </a:rPr>
              <a:t>Current Clients:</a:t>
            </a:r>
          </a:p>
        </p:txBody>
      </p:sp>
      <p:sp>
        <p:nvSpPr>
          <p:cNvPr id="62" name="Isosceles Triangle 61">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64" name="Straight Connector 63">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68" name="Content Placeholder 2">
            <a:extLst>
              <a:ext uri="{FF2B5EF4-FFF2-40B4-BE49-F238E27FC236}">
                <a16:creationId xmlns:a16="http://schemas.microsoft.com/office/drawing/2014/main" id="{1497CE33-7E68-0EFF-EF2F-701929C6FA3B}"/>
              </a:ext>
            </a:extLst>
          </p:cNvPr>
          <p:cNvGraphicFramePr>
            <a:graphicFrameLocks noGrp="1"/>
          </p:cNvGraphicFramePr>
          <p:nvPr>
            <p:ph idx="1"/>
            <p:extLst>
              <p:ext uri="{D42A27DB-BD31-4B8C-83A1-F6EECF244321}">
                <p14:modId xmlns:p14="http://schemas.microsoft.com/office/powerpoint/2010/main" val="633999176"/>
              </p:ext>
            </p:extLst>
          </p:nvPr>
        </p:nvGraphicFramePr>
        <p:xfrm>
          <a:off x="4978918" y="1109145"/>
          <a:ext cx="6341016" cy="4603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6" name="Isosceles Triangle 65">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descr="A logo with a letter&#10;&#10;Description automatically generated">
            <a:extLst>
              <a:ext uri="{FF2B5EF4-FFF2-40B4-BE49-F238E27FC236}">
                <a16:creationId xmlns:a16="http://schemas.microsoft.com/office/drawing/2014/main" id="{B4D8A852-0849-D642-B832-E383BE6B45C4}"/>
              </a:ext>
            </a:extLst>
          </p:cNvPr>
          <p:cNvPicPr>
            <a:picLocks noChangeAspect="1"/>
          </p:cNvPicPr>
          <p:nvPr/>
        </p:nvPicPr>
        <p:blipFill rotWithShape="1">
          <a:blip r:embed="rId7"/>
          <a:srcRect l="33141" t="40494" r="33207" b="39381"/>
          <a:stretch/>
        </p:blipFill>
        <p:spPr>
          <a:xfrm>
            <a:off x="301657" y="247680"/>
            <a:ext cx="837946" cy="709141"/>
          </a:xfrm>
          <a:prstGeom prst="rect">
            <a:avLst/>
          </a:prstGeom>
        </p:spPr>
      </p:pic>
    </p:spTree>
    <p:extLst>
      <p:ext uri="{BB962C8B-B14F-4D97-AF65-F5344CB8AC3E}">
        <p14:creationId xmlns:p14="http://schemas.microsoft.com/office/powerpoint/2010/main" val="2946010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1">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3441CD-A40B-3149-8081-574CE4050832}"/>
              </a:ext>
            </a:extLst>
          </p:cNvPr>
          <p:cNvSpPr>
            <a:spLocks noGrp="1"/>
          </p:cNvSpPr>
          <p:nvPr>
            <p:ph type="title"/>
          </p:nvPr>
        </p:nvSpPr>
        <p:spPr>
          <a:xfrm>
            <a:off x="3438125" y="1274618"/>
            <a:ext cx="5315748" cy="1099457"/>
          </a:xfrm>
        </p:spPr>
        <p:txBody>
          <a:bodyPr>
            <a:normAutofit/>
          </a:bodyPr>
          <a:lstStyle/>
          <a:p>
            <a:pPr>
              <a:lnSpc>
                <a:spcPct val="90000"/>
              </a:lnSpc>
            </a:pPr>
            <a:r>
              <a:rPr lang="en-US" dirty="0">
                <a:latin typeface="Avenir Book" panose="02000503020000020003" pitchFamily="2" charset="0"/>
              </a:rPr>
              <a:t>Contract Buyout Process</a:t>
            </a:r>
            <a:br>
              <a:rPr lang="en-US" dirty="0">
                <a:latin typeface="Avenir Book" panose="02000503020000020003" pitchFamily="2" charset="0"/>
              </a:rPr>
            </a:br>
            <a:endParaRPr lang="en-US" dirty="0">
              <a:latin typeface="Avenir Book" panose="02000503020000020003" pitchFamily="2" charset="0"/>
            </a:endParaRPr>
          </a:p>
        </p:txBody>
      </p:sp>
      <p:sp>
        <p:nvSpPr>
          <p:cNvPr id="39" name="Isosceles Triangle 33">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0" name="Isosceles Triangle 35">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41" name="Content Placeholder 2">
            <a:extLst>
              <a:ext uri="{FF2B5EF4-FFF2-40B4-BE49-F238E27FC236}">
                <a16:creationId xmlns:a16="http://schemas.microsoft.com/office/drawing/2014/main" id="{E2351985-5243-F373-16CC-B630D3405C2A}"/>
              </a:ext>
            </a:extLst>
          </p:cNvPr>
          <p:cNvGraphicFramePr>
            <a:graphicFrameLocks noGrp="1"/>
          </p:cNvGraphicFramePr>
          <p:nvPr>
            <p:ph idx="1"/>
            <p:extLst>
              <p:ext uri="{D42A27DB-BD31-4B8C-83A1-F6EECF244321}">
                <p14:modId xmlns:p14="http://schemas.microsoft.com/office/powerpoint/2010/main" val="2178990381"/>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7198391"/>
      </p:ext>
    </p:extLst>
  </p:cSld>
  <p:clrMapOvr>
    <a:masterClrMapping/>
  </p:clrMapOvr>
</p:sld>
</file>

<file path=ppt/theme/theme1.xml><?xml version="1.0" encoding="utf-8"?>
<a:theme xmlns:a="http://schemas.openxmlformats.org/drawingml/2006/main" name="Fac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CB09251AE85FE4EB05F7AD0BC5B9B57" ma:contentTypeVersion="22" ma:contentTypeDescription="Create a new document." ma:contentTypeScope="" ma:versionID="5d70b745958f3ed68153ece2d073ccae">
  <xsd:schema xmlns:xsd="http://www.w3.org/2001/XMLSchema" xmlns:xs="http://www.w3.org/2001/XMLSchema" xmlns:p="http://schemas.microsoft.com/office/2006/metadata/properties" xmlns:ns2="69dfdf88-4dfb-416b-b9f5-84dee709fed5" xmlns:ns3="b3ca533d-6793-45aa-8c52-49c64e68de4b" targetNamespace="http://schemas.microsoft.com/office/2006/metadata/properties" ma:root="true" ma:fieldsID="784675c3260abf6379068cb641d54a41" ns2:_="" ns3:_="">
    <xsd:import namespace="69dfdf88-4dfb-416b-b9f5-84dee709fed5"/>
    <xsd:import namespace="b3ca533d-6793-45aa-8c52-49c64e68de4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LengthInSeconds"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2:SharedWithUsers" minOccurs="0"/>
                <xsd:element ref="ns2:SharedWithDetails" minOccurs="0"/>
                <xsd:element ref="ns3:MediaServiceLocation" minOccurs="0"/>
                <xsd:element ref="ns2:TaxCatchAll" minOccurs="0"/>
                <xsd:element ref="ns3:MediaServiceObjectDetectorVersions" minOccurs="0"/>
                <xsd:element ref="ns3:MediaServiceSearchProperties" minOccurs="0"/>
                <xsd:element ref="ns3:MediaServiceBillingMetadata"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dfdf88-4dfb-416b-b9f5-84dee709fed5"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befc0fc7-8702-4ff7-81f0-da0387ae1a79}" ma:internalName="TaxCatchAll" ma:showField="CatchAllData" ma:web="69dfdf88-4dfb-416b-b9f5-84dee709fed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3ca533d-6793-45aa-8c52-49c64e68de4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element name="lcf76f155ced4ddcb4097134ff3c332f" ma:index="29" nillable="true" ma:taxonomy="true" ma:internalName="lcf76f155ced4ddcb4097134ff3c332f" ma:taxonomyFieldName="MediaServiceImageTags" ma:displayName="Image Tags" ma:readOnly="false" ma:fieldId="{5cf76f15-5ced-4ddc-b409-7134ff3c332f}" ma:taxonomyMulti="true" ma:sspId="a3a3a8ba-62f0-462b-86d7-ebe049dd9324"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69dfdf88-4dfb-416b-b9f5-84dee709fed5" xsi:nil="true"/>
    <lcf76f155ced4ddcb4097134ff3c332f xmlns="b3ca533d-6793-45aa-8c52-49c64e68de4b">
      <Terms xmlns="http://schemas.microsoft.com/office/infopath/2007/PartnerControls"/>
    </lcf76f155ced4ddcb4097134ff3c332f>
    <_dlc_DocId xmlns="69dfdf88-4dfb-416b-b9f5-84dee709fed5">CNECTDRIVE-1423027337-697576</_dlc_DocId>
    <_dlc_DocIdUrl xmlns="69dfdf88-4dfb-416b-b9f5-84dee709fed5">
      <Url>https://hcpsocal.sharepoint.com/sites/CNECTDrive/_layouts/15/DocIdRedir.aspx?ID=CNECTDRIVE-1423027337-697576</Url>
      <Description>CNECTDRIVE-1423027337-697576</Description>
    </_dlc_DocIdUrl>
  </documentManagement>
</p:properties>
</file>

<file path=customXml/itemProps1.xml><?xml version="1.0" encoding="utf-8"?>
<ds:datastoreItem xmlns:ds="http://schemas.openxmlformats.org/officeDocument/2006/customXml" ds:itemID="{7A06FAAB-E873-4DCA-B792-BB6059D7BD6E}"/>
</file>

<file path=customXml/itemProps2.xml><?xml version="1.0" encoding="utf-8"?>
<ds:datastoreItem xmlns:ds="http://schemas.openxmlformats.org/officeDocument/2006/customXml" ds:itemID="{ABD29D5C-30AA-4DEC-84DC-6925D10286C3}"/>
</file>

<file path=customXml/itemProps3.xml><?xml version="1.0" encoding="utf-8"?>
<ds:datastoreItem xmlns:ds="http://schemas.openxmlformats.org/officeDocument/2006/customXml" ds:itemID="{DEBB4EA5-3F77-4FF1-8EEC-D24C2E6D0195}"/>
</file>

<file path=customXml/itemProps4.xml><?xml version="1.0" encoding="utf-8"?>
<ds:datastoreItem xmlns:ds="http://schemas.openxmlformats.org/officeDocument/2006/customXml" ds:itemID="{FC47342B-3707-4E2D-83D1-4144D96AC69A}"/>
</file>

<file path=docProps/app.xml><?xml version="1.0" encoding="utf-8"?>
<Properties xmlns="http://schemas.openxmlformats.org/officeDocument/2006/extended-properties" xmlns:vt="http://schemas.openxmlformats.org/officeDocument/2006/docPropsVTypes">
  <Template>{0AC4E1E0-D2FB-7348-8C7A-40B91993E7CC}tf10001060</Template>
  <TotalTime>7242</TotalTime>
  <Words>361</Words>
  <Application>Microsoft Office PowerPoint</Application>
  <PresentationFormat>Widescreen</PresentationFormat>
  <Paragraphs>53</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Avenir Book</vt:lpstr>
      <vt:lpstr>Calibri</vt:lpstr>
      <vt:lpstr>Trebuchet MS</vt:lpstr>
      <vt:lpstr>Wingdings 3</vt:lpstr>
      <vt:lpstr>Facet</vt:lpstr>
      <vt:lpstr>Allied USA  About Us.</vt:lpstr>
      <vt:lpstr>About Us</vt:lpstr>
      <vt:lpstr>Medical Waste Services</vt:lpstr>
      <vt:lpstr>Secure Document Shredding</vt:lpstr>
      <vt:lpstr>Why Allied?</vt:lpstr>
      <vt:lpstr>Introducing Our Online Portal </vt:lpstr>
      <vt:lpstr>Current Clients:</vt:lpstr>
      <vt:lpstr>Contract Buyout Process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Allied Medical Waste</dc:title>
  <dc:creator>Dusty Schramm</dc:creator>
  <cp:lastModifiedBy>Jordan Wynn</cp:lastModifiedBy>
  <cp:revision>62</cp:revision>
  <cp:lastPrinted>2023-11-02T19:55:50Z</cp:lastPrinted>
  <dcterms:created xsi:type="dcterms:W3CDTF">2023-03-14T15:32:34Z</dcterms:created>
  <dcterms:modified xsi:type="dcterms:W3CDTF">2026-02-17T17:16:52Z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0x0101003CB09251AE85FE4EB05F7AD0BC5B9B57</vt:lpwstr>
  </property>
  <property fmtid="{D5CDD505-2E9C-101B-9397-08002B2CF9AE}" pid="3" name="_dlc_DocIdItemGuid">
    <vt:lpwstr>9f3b9154-03d6-489e-b4cc-bba3f5d111b4</vt:lpwstr>
  </property>
</Properties>
</file>